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4" autoAdjust="0"/>
    <p:restoredTop sz="86395" autoAdjust="0"/>
  </p:normalViewPr>
  <p:slideViewPr>
    <p:cSldViewPr snapToGrid="0">
      <p:cViewPr varScale="1">
        <p:scale>
          <a:sx n="74" d="100"/>
          <a:sy n="74" d="100"/>
        </p:scale>
        <p:origin x="878" y="58"/>
      </p:cViewPr>
      <p:guideLst/>
    </p:cSldViewPr>
  </p:slideViewPr>
  <p:outlineViewPr>
    <p:cViewPr>
      <p:scale>
        <a:sx n="33" d="100"/>
        <a:sy n="33" d="100"/>
      </p:scale>
      <p:origin x="0" y="-251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xfrm>
            <a:off x="1143000" y="685800"/>
            <a:ext cx="4572000" cy="3429000"/>
          </a:xfrm>
          <a:prstGeom prst="rect">
            <a:avLst/>
          </a:prstGeom>
        </p:spPr>
        <p:txBody>
          <a:bodyPr/>
          <a:lstStyle/>
          <a:p>
            <a:endParaRPr/>
          </a:p>
        </p:txBody>
      </p:sp>
      <p:sp>
        <p:nvSpPr>
          <p:cNvPr id="133" name="Shape 13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Hi, I’m Casey from Monarch Watch and I’m going to show you how you can catch a butterfly. To catch a butterfly, you will want to sneak up, behind and below your net. Move very slowly so it does not become startled. And when you are about a foot away, you want to make a quick swooping motion and flip over the net so that the butterfly cannot escape.</a:t>
            </a:r>
          </a:p>
          <a:p>
            <a:r>
              <a:rPr lang="en-US" sz="2200" dirty="0">
                <a:effectLst/>
                <a:latin typeface="Helvetica Neue"/>
                <a:ea typeface="Helvetica Neue"/>
                <a:cs typeface="Helvetica Neue"/>
                <a:sym typeface="Helvetica Neue"/>
              </a:rPr>
              <a:t>Once you’ve caught your butterfly, you’ll want to keep your net like this so that the butterfly cannot escape through the opening. Now to actually pull out the butterfly you want to gently grab the butterfly from the outside while you reach your other hand in and grab it as well.  Now you will want to grab the butterfly from either its thorax or the edge of its front wing and you can gently pull it out, just like that.</a:t>
            </a:r>
          </a:p>
          <a:p>
            <a:r>
              <a:rPr lang="en-US" sz="2200" dirty="0">
                <a:effectLst/>
                <a:latin typeface="Helvetica Neue"/>
                <a:ea typeface="Helvetica Neue"/>
                <a:cs typeface="Helvetica Neue"/>
                <a:sym typeface="Helvetica Neue"/>
              </a:rPr>
              <a:t>[music playing] </a:t>
            </a:r>
          </a:p>
          <a:p>
            <a:endParaRPr lang="en-US" dirty="0"/>
          </a:p>
        </p:txBody>
      </p:sp>
    </p:spTree>
    <p:extLst>
      <p:ext uri="{BB962C8B-B14F-4D97-AF65-F5344CB8AC3E}">
        <p14:creationId xmlns:p14="http://schemas.microsoft.com/office/powerpoint/2010/main" val="1848228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270000" y="6362700"/>
            <a:ext cx="10464800" cy="461366"/>
          </a:xfrm>
          <a:prstGeom prst="rect">
            <a:avLst/>
          </a:prstGeom>
        </p:spPr>
        <p:txBody>
          <a:bodyPr anchor="t">
            <a:spAutoFit/>
          </a:bodyPr>
          <a:lstStyle>
            <a:lvl1pPr marL="0" indent="0" algn="ctr">
              <a:spcBef>
                <a:spcPts val="0"/>
              </a:spcBef>
              <a:buClrTx/>
              <a:buSzTx/>
              <a:buNone/>
              <a:defRPr sz="2400" i="1"/>
            </a:lvl1pPr>
          </a:lstStyle>
          <a:p>
            <a:r>
              <a:t>–Johnny Appleseed</a:t>
            </a:r>
          </a:p>
        </p:txBody>
      </p:sp>
      <p:sp>
        <p:nvSpPr>
          <p:cNvPr id="94" name="“Type a quote here.”"/>
          <p:cNvSpPr txBox="1">
            <a:spLocks noGrp="1"/>
          </p:cNvSpPr>
          <p:nvPr>
            <p:ph type="body" sz="quarter" idx="22"/>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929606" y="-12700"/>
            <a:ext cx="16551777" cy="11034518"/>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bg>
      <p:bgPr>
        <a:solidFill>
          <a:srgbClr val="FFFFFF"/>
        </a:solidFill>
        <a:effectLst/>
      </p:bgPr>
    </p:bg>
    <p:spTree>
      <p:nvGrpSpPr>
        <p:cNvPr id="1" name=""/>
        <p:cNvGrpSpPr/>
        <p:nvPr/>
      </p:nvGrpSpPr>
      <p:grpSpPr>
        <a:xfrm>
          <a:off x="0" y="0"/>
          <a:ext cx="0" cy="0"/>
          <a:chOff x="0" y="0"/>
          <a:chExt cx="0" cy="0"/>
        </a:xfrm>
      </p:grpSpPr>
      <p:sp>
        <p:nvSpPr>
          <p:cNvPr id="117" name="Slide Number"/>
          <p:cNvSpPr txBox="1">
            <a:spLocks noGrp="1"/>
          </p:cNvSpPr>
          <p:nvPr>
            <p:ph type="sldNum" sz="quarter" idx="2"/>
          </p:nvPr>
        </p:nvSpPr>
        <p:spPr>
          <a:xfrm>
            <a:off x="6311798" y="9251950"/>
            <a:ext cx="368504" cy="381000"/>
          </a:xfrm>
          <a:prstGeom prst="rect">
            <a:avLst/>
          </a:prstGeom>
        </p:spPr>
        <p:txBody>
          <a:bodyPr/>
          <a:lstStyle>
            <a:lvl1pPr>
              <a:defRPr sz="18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124" name="Title Text"/>
          <p:cNvSpPr txBox="1">
            <a:spLocks noGrp="1"/>
          </p:cNvSpPr>
          <p:nvPr>
            <p:ph type="title"/>
          </p:nvPr>
        </p:nvSpPr>
        <p:spPr>
          <a:xfrm>
            <a:off x="952500" y="444500"/>
            <a:ext cx="11099800" cy="2159000"/>
          </a:xfrm>
          <a:prstGeom prst="rect">
            <a:avLst/>
          </a:prstGeom>
        </p:spPr>
        <p:txBody>
          <a:bodyPr/>
          <a:lstStyle>
            <a:lvl1pPr>
              <a:defRPr>
                <a:solidFill>
                  <a:srgbClr val="000000"/>
                </a:solidFill>
                <a:latin typeface="Helvetica Light"/>
                <a:ea typeface="Helvetica Light"/>
                <a:cs typeface="Helvetica Light"/>
                <a:sym typeface="Helvetica Light"/>
              </a:defRPr>
            </a:lvl1pPr>
          </a:lstStyle>
          <a:p>
            <a:r>
              <a:t>Title Text</a:t>
            </a:r>
          </a:p>
        </p:txBody>
      </p:sp>
      <p:sp>
        <p:nvSpPr>
          <p:cNvPr id="125" name="Body Level One…"/>
          <p:cNvSpPr txBox="1">
            <a:spLocks noGrp="1"/>
          </p:cNvSpPr>
          <p:nvPr>
            <p:ph type="body" idx="1"/>
          </p:nvPr>
        </p:nvSpPr>
        <p:spPr>
          <a:xfrm>
            <a:off x="952500" y="2603500"/>
            <a:ext cx="11099800" cy="6286500"/>
          </a:xfrm>
          <a:prstGeom prst="rect">
            <a:avLst/>
          </a:prstGeom>
        </p:spPr>
        <p:txBody>
          <a:bodyPr/>
          <a:lstStyle>
            <a:lvl1pPr>
              <a:buClrTx/>
              <a:buSzPct val="75000"/>
              <a:defRPr sz="3600">
                <a:solidFill>
                  <a:srgbClr val="000000"/>
                </a:solidFill>
                <a:latin typeface="Helvetica Light"/>
                <a:ea typeface="Helvetica Light"/>
                <a:cs typeface="Helvetica Light"/>
                <a:sym typeface="Helvetica Light"/>
              </a:defRPr>
            </a:lvl1pPr>
            <a:lvl2pPr>
              <a:buClrTx/>
              <a:buSzPct val="75000"/>
              <a:defRPr sz="3600">
                <a:solidFill>
                  <a:srgbClr val="000000"/>
                </a:solidFill>
                <a:latin typeface="Helvetica Light"/>
                <a:ea typeface="Helvetica Light"/>
                <a:cs typeface="Helvetica Light"/>
                <a:sym typeface="Helvetica Light"/>
              </a:defRPr>
            </a:lvl2pPr>
            <a:lvl3pPr>
              <a:buClrTx/>
              <a:buSzPct val="75000"/>
              <a:defRPr sz="3600">
                <a:solidFill>
                  <a:srgbClr val="000000"/>
                </a:solidFill>
                <a:latin typeface="Helvetica Light"/>
                <a:ea typeface="Helvetica Light"/>
                <a:cs typeface="Helvetica Light"/>
                <a:sym typeface="Helvetica Light"/>
              </a:defRPr>
            </a:lvl3pPr>
            <a:lvl4pPr>
              <a:buClrTx/>
              <a:buSzPct val="75000"/>
              <a:defRPr sz="3600">
                <a:solidFill>
                  <a:srgbClr val="000000"/>
                </a:solidFill>
                <a:latin typeface="Helvetica Light"/>
                <a:ea typeface="Helvetica Light"/>
                <a:cs typeface="Helvetica Light"/>
                <a:sym typeface="Helvetica Light"/>
              </a:defRPr>
            </a:lvl4pPr>
            <a:lvl5pPr>
              <a:buClrTx/>
              <a:buSzPct val="75000"/>
              <a:defRPr sz="36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26" name="Slide Number"/>
          <p:cNvSpPr txBox="1">
            <a:spLocks noGrp="1"/>
          </p:cNvSpPr>
          <p:nvPr>
            <p:ph type="sldNum" sz="quarter" idx="2"/>
          </p:nvPr>
        </p:nvSpPr>
        <p:spPr>
          <a:xfrm>
            <a:off x="6311798" y="9251950"/>
            <a:ext cx="368504" cy="381000"/>
          </a:xfrm>
          <a:prstGeom prst="rect">
            <a:avLst/>
          </a:prstGeom>
        </p:spPr>
        <p:txBody>
          <a:bodyPr/>
          <a:lstStyle>
            <a:lvl1pPr>
              <a:defRPr sz="18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21"/>
          </p:nvPr>
        </p:nvSpPr>
        <p:spPr>
          <a:xfrm>
            <a:off x="-647700" y="508000"/>
            <a:ext cx="12369801" cy="6142538"/>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2451058" y="-138499"/>
            <a:ext cx="13525502" cy="9017002"/>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21"/>
          </p:nvPr>
        </p:nvSpPr>
        <p:spPr>
          <a:xfrm>
            <a:off x="4473575" y="2032000"/>
            <a:ext cx="10287000" cy="68580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6426200" y="4965700"/>
            <a:ext cx="5886450" cy="39243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6737350" y="639233"/>
            <a:ext cx="5880100" cy="3920067"/>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400425" y="-127000"/>
            <a:ext cx="13525500" cy="90170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5.mov"/><Relationship Id="rId1" Type="http://schemas.microsoft.com/office/2007/relationships/media" Target="../media/media5.mov"/><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hyperlink" Target="http://www.monarchwatch.com" TargetMode="Externa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ov"/><Relationship Id="rId1" Type="http://schemas.microsoft.com/office/2007/relationships/media" Target="../media/media6.mov"/><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30.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ov"/><Relationship Id="rId1" Type="http://schemas.microsoft.com/office/2007/relationships/media" Target="../media/media4.mov"/><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Monarch Butterfly Project">
    <p:bg>
      <p:bgPr>
        <a:solidFill>
          <a:srgbClr val="FFFFFF"/>
        </a:solidFill>
        <a:effectLst/>
      </p:bgPr>
    </p:bg>
    <p:spTree>
      <p:nvGrpSpPr>
        <p:cNvPr id="1" name=""/>
        <p:cNvGrpSpPr/>
        <p:nvPr/>
      </p:nvGrpSpPr>
      <p:grpSpPr>
        <a:xfrm>
          <a:off x="0" y="0"/>
          <a:ext cx="0" cy="0"/>
          <a:chOff x="0" y="0"/>
          <a:chExt cx="0" cy="0"/>
        </a:xfrm>
      </p:grpSpPr>
      <p:sp>
        <p:nvSpPr>
          <p:cNvPr id="135" name="Monarch Butterfly Project"/>
          <p:cNvSpPr txBox="1">
            <a:spLocks noGrp="1"/>
          </p:cNvSpPr>
          <p:nvPr>
            <p:ph type="ctrTitle"/>
          </p:nvPr>
        </p:nvSpPr>
        <p:spPr>
          <a:xfrm>
            <a:off x="5105537" y="515900"/>
            <a:ext cx="5552459" cy="3394484"/>
          </a:xfrm>
          <a:prstGeom prst="rect">
            <a:avLst/>
          </a:prstGeom>
        </p:spPr>
        <p:txBody>
          <a:bodyPr/>
          <a:lstStyle>
            <a:lvl1pPr defTabSz="519937">
              <a:defRPr sz="7119">
                <a:solidFill>
                  <a:srgbClr val="000000"/>
                </a:solidFill>
              </a:defRPr>
            </a:lvl1pPr>
          </a:lstStyle>
          <a:p>
            <a:r>
              <a:rPr dirty="0"/>
              <a:t>Monarch Butterfly Project</a:t>
            </a:r>
          </a:p>
        </p:txBody>
      </p:sp>
      <p:sp>
        <p:nvSpPr>
          <p:cNvPr id="136" name="by Esther Kong"/>
          <p:cNvSpPr txBox="1">
            <a:spLocks noGrp="1"/>
          </p:cNvSpPr>
          <p:nvPr>
            <p:ph type="subTitle" sz="quarter" idx="1"/>
          </p:nvPr>
        </p:nvSpPr>
        <p:spPr>
          <a:xfrm>
            <a:off x="1169959" y="4235878"/>
            <a:ext cx="10464801" cy="1130301"/>
          </a:xfrm>
          <a:prstGeom prst="rect">
            <a:avLst/>
          </a:prstGeom>
        </p:spPr>
        <p:txBody>
          <a:bodyPr/>
          <a:lstStyle>
            <a:lvl1pPr>
              <a:defRPr>
                <a:solidFill>
                  <a:srgbClr val="000000"/>
                </a:solidFill>
                <a:latin typeface="Heiti SC Light"/>
                <a:ea typeface="Heiti SC Light"/>
                <a:cs typeface="Heiti SC Light"/>
                <a:sym typeface="Heiti SC Light"/>
              </a:defRPr>
            </a:lvl1pPr>
          </a:lstStyle>
          <a:p>
            <a:r>
              <a:t>by Esther Kong</a:t>
            </a:r>
          </a:p>
        </p:txBody>
      </p:sp>
      <p:pic>
        <p:nvPicPr>
          <p:cNvPr id="137" name="monarchwatch-circ.png" descr="Monarch Watch logo" title="Monarch Watch logo"/>
          <p:cNvPicPr>
            <a:picLocks noChangeAspect="1"/>
          </p:cNvPicPr>
          <p:nvPr/>
        </p:nvPicPr>
        <p:blipFill>
          <a:blip r:embed="rId2"/>
          <a:stretch>
            <a:fillRect/>
          </a:stretch>
        </p:blipFill>
        <p:spPr>
          <a:xfrm>
            <a:off x="1079996" y="583523"/>
            <a:ext cx="3259238" cy="3259238"/>
          </a:xfrm>
          <a:prstGeom prst="rect">
            <a:avLst/>
          </a:prstGeom>
          <a:ln w="12700">
            <a:miter lim="400000"/>
          </a:ln>
        </p:spPr>
      </p:pic>
      <p:pic>
        <p:nvPicPr>
          <p:cNvPr id="138" name="IMG_4205.jpeg" descr="Photo of a monarch butterfly on a person's hand" title="Photo of a monarch butterfly on a person's hand"/>
          <p:cNvPicPr>
            <a:picLocks noChangeAspect="1"/>
          </p:cNvPicPr>
          <p:nvPr/>
        </p:nvPicPr>
        <p:blipFill>
          <a:blip r:embed="rId3"/>
          <a:stretch>
            <a:fillRect/>
          </a:stretch>
        </p:blipFill>
        <p:spPr>
          <a:xfrm>
            <a:off x="496687" y="5834493"/>
            <a:ext cx="3643580" cy="2732685"/>
          </a:xfrm>
          <a:prstGeom prst="rect">
            <a:avLst/>
          </a:prstGeom>
          <a:ln w="12700">
            <a:miter lim="400000"/>
          </a:ln>
        </p:spPr>
      </p:pic>
      <p:pic>
        <p:nvPicPr>
          <p:cNvPr id="139" name="IMG_4201.jpeg" descr="Photo of a monarch butterfly with wings open" title="Photo of a monarch butterfly with wings open"/>
          <p:cNvPicPr>
            <a:picLocks noChangeAspect="1"/>
          </p:cNvPicPr>
          <p:nvPr/>
        </p:nvPicPr>
        <p:blipFill>
          <a:blip r:embed="rId4"/>
          <a:stretch>
            <a:fillRect/>
          </a:stretch>
        </p:blipFill>
        <p:spPr>
          <a:xfrm>
            <a:off x="4580570" y="5834493"/>
            <a:ext cx="3643579" cy="2732685"/>
          </a:xfrm>
          <a:prstGeom prst="rect">
            <a:avLst/>
          </a:prstGeom>
          <a:ln w="12700">
            <a:miter lim="400000"/>
          </a:ln>
        </p:spPr>
      </p:pic>
      <p:pic>
        <p:nvPicPr>
          <p:cNvPr id="140" name="IMG_4206.jpeg" descr="Close-up photo of a monarch butterfly" title="Close-up photo of a monarch butterfly"/>
          <p:cNvPicPr>
            <a:picLocks noChangeAspect="1"/>
          </p:cNvPicPr>
          <p:nvPr/>
        </p:nvPicPr>
        <p:blipFill>
          <a:blip r:embed="rId5"/>
          <a:stretch>
            <a:fillRect/>
          </a:stretch>
        </p:blipFill>
        <p:spPr>
          <a:xfrm>
            <a:off x="8664452" y="5834493"/>
            <a:ext cx="3643579" cy="273268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name="Lots of them">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EE531-5D51-69DA-C3E3-BB367EE06DAE}"/>
              </a:ext>
            </a:extLst>
          </p:cNvPr>
          <p:cNvSpPr>
            <a:spLocks noGrp="1"/>
          </p:cNvSpPr>
          <p:nvPr>
            <p:ph type="title"/>
          </p:nvPr>
        </p:nvSpPr>
        <p:spPr>
          <a:xfrm>
            <a:off x="1270000" y="-3302000"/>
            <a:ext cx="10464800" cy="3302000"/>
          </a:xfrm>
        </p:spPr>
        <p:txBody>
          <a:bodyPr lIns="50800" tIns="50800" rIns="50800" bIns="50800" anchor="b">
            <a:normAutofit/>
          </a:bodyPr>
          <a:lstStyle/>
          <a:p>
            <a:r>
              <a:rPr lang="en-US" dirty="0"/>
              <a:t>Lots of them</a:t>
            </a:r>
          </a:p>
        </p:txBody>
      </p:sp>
      <p:pic>
        <p:nvPicPr>
          <p:cNvPr id="188" name="IMG_7890.MOV" descr="Silent video showing many monarch butterflies"/>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493867" y="984278"/>
            <a:ext cx="12263475" cy="6898206"/>
          </a:xfrm>
          <a:prstGeom prst="rect">
            <a:avLst/>
          </a:prstGeom>
          <a:ln w="12700">
            <a:miter lim="400000"/>
          </a:ln>
        </p:spPr>
      </p:pic>
      <p:sp>
        <p:nvSpPr>
          <p:cNvPr id="189" name="Lots of them!"/>
          <p:cNvSpPr txBox="1"/>
          <p:nvPr/>
        </p:nvSpPr>
        <p:spPr>
          <a:xfrm>
            <a:off x="3425613" y="8188892"/>
            <a:ext cx="4911853" cy="10192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6000">
                <a:solidFill>
                  <a:srgbClr val="000000"/>
                </a:solidFill>
              </a:defRPr>
            </a:lvl1pPr>
          </a:lstStyle>
          <a:p>
            <a:r>
              <a:t>Lots of them!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34" fill="hold"/>
                                        <p:tgtEl>
                                          <p:spTgt spid="18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88"/>
                </p:tgtEl>
              </p:cMediaNode>
            </p:video>
            <p:seq concurrent="1" prevAc="none" nextAc="seek">
              <p:cTn id="8" restart="whenNotActive" fill="hold" evtFilter="cancelBubble" nodeType="interactiveSeq">
                <p:stCondLst>
                  <p:cond evt="onClick" delay="0">
                    <p:tgtEl>
                      <p:spTgt spid="18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8"/>
                                        </p:tgtEl>
                                      </p:cBhvr>
                                    </p:cmd>
                                  </p:childTnLst>
                                </p:cTn>
                              </p:par>
                            </p:childTnLst>
                          </p:cTn>
                        </p:par>
                      </p:childTnLst>
                    </p:cTn>
                  </p:par>
                </p:childTnLst>
              </p:cTn>
              <p:nextCondLst>
                <p:cond evt="onClick" delay="0">
                  <p:tgtEl>
                    <p:spTgt spid="18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Migration">
    <p:spTree>
      <p:nvGrpSpPr>
        <p:cNvPr id="1" name=""/>
        <p:cNvGrpSpPr/>
        <p:nvPr/>
      </p:nvGrpSpPr>
      <p:grpSpPr>
        <a:xfrm>
          <a:off x="0" y="0"/>
          <a:ext cx="0" cy="0"/>
          <a:chOff x="0" y="0"/>
          <a:chExt cx="0" cy="0"/>
        </a:xfrm>
      </p:grpSpPr>
      <p:sp>
        <p:nvSpPr>
          <p:cNvPr id="191" name="Migration"/>
          <p:cNvSpPr txBox="1">
            <a:spLocks noGrp="1"/>
          </p:cNvSpPr>
          <p:nvPr>
            <p:ph type="title"/>
          </p:nvPr>
        </p:nvSpPr>
        <p:spPr>
          <a:xfrm>
            <a:off x="1041400" y="317500"/>
            <a:ext cx="11099800" cy="2159000"/>
          </a:xfrm>
          <a:prstGeom prst="rect">
            <a:avLst/>
          </a:prstGeom>
        </p:spPr>
        <p:txBody>
          <a:bodyPr/>
          <a:lstStyle/>
          <a:p>
            <a:r>
              <a:t>Migration </a:t>
            </a:r>
          </a:p>
        </p:txBody>
      </p:sp>
      <p:sp>
        <p:nvSpPr>
          <p:cNvPr id="192" name="In the fall, monarch butterflies migrate to Mexico, Florida and California to hibernate.…"/>
          <p:cNvSpPr txBox="1">
            <a:spLocks noGrp="1"/>
          </p:cNvSpPr>
          <p:nvPr>
            <p:ph type="body" sz="half" idx="1"/>
          </p:nvPr>
        </p:nvSpPr>
        <p:spPr>
          <a:xfrm>
            <a:off x="952500" y="2082800"/>
            <a:ext cx="6102599" cy="6286500"/>
          </a:xfrm>
          <a:prstGeom prst="rect">
            <a:avLst/>
          </a:prstGeom>
        </p:spPr>
        <p:txBody>
          <a:bodyPr/>
          <a:lstStyle/>
          <a:p>
            <a:pPr marL="351155" indent="-351155" defTabSz="461518">
              <a:spcBef>
                <a:spcPts val="3300"/>
              </a:spcBef>
              <a:defRPr sz="2844"/>
            </a:pPr>
            <a:r>
              <a:t>In the fall, monarch butterflies migrate to Mexico, Florida and California to hibernate.</a:t>
            </a:r>
          </a:p>
          <a:p>
            <a:pPr marL="351155" indent="-351155" defTabSz="461518">
              <a:spcBef>
                <a:spcPts val="3300"/>
              </a:spcBef>
              <a:defRPr sz="2844"/>
            </a:pPr>
            <a:r>
              <a:t>They fly up to 3000 miles, travel 25 miles per day and live 6-8 months.</a:t>
            </a:r>
          </a:p>
          <a:p>
            <a:pPr marL="351155" indent="-351155" defTabSz="461518">
              <a:spcBef>
                <a:spcPts val="3300"/>
              </a:spcBef>
              <a:defRPr sz="2844"/>
            </a:pPr>
            <a:r>
              <a:t>Migrating monarchs will not mate or lay eggs until spring. </a:t>
            </a:r>
          </a:p>
          <a:p>
            <a:pPr marL="351155" indent="-351155" defTabSz="461518">
              <a:spcBef>
                <a:spcPts val="3300"/>
              </a:spcBef>
              <a:defRPr sz="2844"/>
            </a:pPr>
            <a:r>
              <a:t>They come back north in the spring. They lay eggs, new butterflies will lay eggs and move north all the way up to Canada.</a:t>
            </a:r>
          </a:p>
        </p:txBody>
      </p:sp>
      <p:pic>
        <p:nvPicPr>
          <p:cNvPr id="193" name="fall.jpg" descr="Map showing monarch butterfly migration routes" title="Map showing monarch butterfly migration routes"/>
          <p:cNvPicPr>
            <a:picLocks noChangeAspect="1"/>
          </p:cNvPicPr>
          <p:nvPr/>
        </p:nvPicPr>
        <p:blipFill>
          <a:blip r:embed="rId2"/>
          <a:stretch>
            <a:fillRect/>
          </a:stretch>
        </p:blipFill>
        <p:spPr>
          <a:xfrm>
            <a:off x="7087184" y="2805683"/>
            <a:ext cx="5838279" cy="4600565"/>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name="Butterfly">
    <p:spTree>
      <p:nvGrpSpPr>
        <p:cNvPr id="1" name=""/>
        <p:cNvGrpSpPr/>
        <p:nvPr/>
      </p:nvGrpSpPr>
      <p:grpSpPr>
        <a:xfrm>
          <a:off x="0" y="0"/>
          <a:ext cx="0" cy="0"/>
          <a:chOff x="0" y="0"/>
          <a:chExt cx="0" cy="0"/>
        </a:xfrm>
      </p:grpSpPr>
      <p:sp>
        <p:nvSpPr>
          <p:cNvPr id="195" name="Butterfly"/>
          <p:cNvSpPr txBox="1">
            <a:spLocks noGrp="1"/>
          </p:cNvSpPr>
          <p:nvPr>
            <p:ph type="title"/>
          </p:nvPr>
        </p:nvSpPr>
        <p:spPr>
          <a:xfrm>
            <a:off x="952500" y="3302744"/>
            <a:ext cx="11099800" cy="2069356"/>
          </a:xfrm>
          <a:prstGeom prst="rect">
            <a:avLst/>
          </a:prstGeom>
        </p:spPr>
        <p:txBody>
          <a:bodyPr/>
          <a:lstStyle/>
          <a:p>
            <a:r>
              <a:t>Butterfly </a:t>
            </a:r>
          </a:p>
        </p:txBody>
      </p:sp>
      <p:sp>
        <p:nvSpPr>
          <p:cNvPr id="196" name="If it’s a male it has dots on the bottom of it’s wings.…"/>
          <p:cNvSpPr txBox="1">
            <a:spLocks noGrp="1"/>
          </p:cNvSpPr>
          <p:nvPr>
            <p:ph type="body" sz="half" idx="1"/>
          </p:nvPr>
        </p:nvSpPr>
        <p:spPr>
          <a:xfrm>
            <a:off x="279400" y="3965426"/>
            <a:ext cx="11099800" cy="4292501"/>
          </a:xfrm>
          <a:prstGeom prst="rect">
            <a:avLst/>
          </a:prstGeom>
        </p:spPr>
        <p:txBody>
          <a:bodyPr/>
          <a:lstStyle/>
          <a:p>
            <a:r>
              <a:t>If it’s a male it has dots on the bottom of it’s wings.</a:t>
            </a:r>
          </a:p>
          <a:p>
            <a:r>
              <a:t>If it’s a female it doesn’t have any dots.</a:t>
            </a:r>
          </a:p>
        </p:txBody>
      </p:sp>
      <p:pic>
        <p:nvPicPr>
          <p:cNvPr id="197" name="male.jpg" descr="Male monarch butterfly with wing spots" title="Male monarch butterfly with wing spots"/>
          <p:cNvPicPr>
            <a:picLocks noChangeAspect="1"/>
          </p:cNvPicPr>
          <p:nvPr/>
        </p:nvPicPr>
        <p:blipFill>
          <a:blip r:embed="rId2"/>
          <a:stretch>
            <a:fillRect/>
          </a:stretch>
        </p:blipFill>
        <p:spPr>
          <a:xfrm>
            <a:off x="169218" y="264070"/>
            <a:ext cx="5441587" cy="2738932"/>
          </a:xfrm>
          <a:prstGeom prst="rect">
            <a:avLst/>
          </a:prstGeom>
          <a:ln w="12700">
            <a:miter lim="400000"/>
          </a:ln>
        </p:spPr>
      </p:pic>
      <p:pic>
        <p:nvPicPr>
          <p:cNvPr id="198" name="female.jpg" descr="Female monarch butterfly without wing spots" title="Female monarch butterfly without wing spots"/>
          <p:cNvPicPr>
            <a:picLocks noChangeAspect="1"/>
          </p:cNvPicPr>
          <p:nvPr/>
        </p:nvPicPr>
        <p:blipFill>
          <a:blip r:embed="rId3"/>
          <a:stretch>
            <a:fillRect/>
          </a:stretch>
        </p:blipFill>
        <p:spPr>
          <a:xfrm>
            <a:off x="7255077" y="279252"/>
            <a:ext cx="5648570" cy="2861942"/>
          </a:xfrm>
          <a:prstGeom prst="rect">
            <a:avLst/>
          </a:prstGeom>
          <a:ln w="12700">
            <a:miter lim="400000"/>
          </a:ln>
        </p:spPr>
      </p:pic>
      <p:sp>
        <p:nvSpPr>
          <p:cNvPr id="199" name="Male"/>
          <p:cNvSpPr txBox="1"/>
          <p:nvPr/>
        </p:nvSpPr>
        <p:spPr>
          <a:xfrm>
            <a:off x="2337485" y="3257550"/>
            <a:ext cx="1105053" cy="647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3600" b="0">
                <a:solidFill>
                  <a:srgbClr val="000000"/>
                </a:solidFill>
                <a:latin typeface="Helvetica Light"/>
                <a:ea typeface="Helvetica Light"/>
                <a:cs typeface="Helvetica Light"/>
                <a:sym typeface="Helvetica Light"/>
              </a:defRPr>
            </a:lvl1pPr>
          </a:lstStyle>
          <a:p>
            <a:r>
              <a:t>Male</a:t>
            </a:r>
          </a:p>
        </p:txBody>
      </p:sp>
      <p:sp>
        <p:nvSpPr>
          <p:cNvPr id="200" name="Female"/>
          <p:cNvSpPr txBox="1"/>
          <p:nvPr/>
        </p:nvSpPr>
        <p:spPr>
          <a:xfrm>
            <a:off x="9272632" y="3422650"/>
            <a:ext cx="1613460" cy="647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3600" b="0">
                <a:solidFill>
                  <a:srgbClr val="000000"/>
                </a:solidFill>
                <a:latin typeface="Helvetica Light"/>
                <a:ea typeface="Helvetica Light"/>
                <a:cs typeface="Helvetica Light"/>
                <a:sym typeface="Helvetica Light"/>
              </a:defRPr>
            </a:lvl1pPr>
          </a:lstStyle>
          <a:p>
            <a:r>
              <a:t>Female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name="Monarch vs Viceroy">
    <p:spTree>
      <p:nvGrpSpPr>
        <p:cNvPr id="1" name=""/>
        <p:cNvGrpSpPr/>
        <p:nvPr/>
      </p:nvGrpSpPr>
      <p:grpSpPr>
        <a:xfrm>
          <a:off x="0" y="0"/>
          <a:ext cx="0" cy="0"/>
          <a:chOff x="0" y="0"/>
          <a:chExt cx="0" cy="0"/>
        </a:xfrm>
      </p:grpSpPr>
      <p:sp>
        <p:nvSpPr>
          <p:cNvPr id="202" name="Monarch vs Viceroy"/>
          <p:cNvSpPr txBox="1">
            <a:spLocks noGrp="1"/>
          </p:cNvSpPr>
          <p:nvPr>
            <p:ph type="title"/>
          </p:nvPr>
        </p:nvSpPr>
        <p:spPr>
          <a:xfrm>
            <a:off x="5093078" y="391629"/>
            <a:ext cx="2818644" cy="2264742"/>
          </a:xfrm>
          <a:prstGeom prst="rect">
            <a:avLst/>
          </a:prstGeom>
        </p:spPr>
        <p:txBody>
          <a:bodyPr/>
          <a:lstStyle>
            <a:lvl1pPr defTabSz="274574">
              <a:defRPr sz="4700"/>
            </a:lvl1pPr>
          </a:lstStyle>
          <a:p>
            <a:r>
              <a:t>Monarch vs Viceroy</a:t>
            </a:r>
          </a:p>
        </p:txBody>
      </p:sp>
      <p:sp>
        <p:nvSpPr>
          <p:cNvPr id="203" name="The viceroy looks like a monarch but it is just a copy of the monarch.…"/>
          <p:cNvSpPr txBox="1">
            <a:spLocks noGrp="1"/>
          </p:cNvSpPr>
          <p:nvPr>
            <p:ph type="body" sz="half" idx="1"/>
          </p:nvPr>
        </p:nvSpPr>
        <p:spPr>
          <a:xfrm>
            <a:off x="386947" y="3725184"/>
            <a:ext cx="6184206" cy="5270302"/>
          </a:xfrm>
          <a:prstGeom prst="rect">
            <a:avLst/>
          </a:prstGeom>
        </p:spPr>
        <p:txBody>
          <a:bodyPr/>
          <a:lstStyle/>
          <a:p>
            <a:pPr marL="422275" indent="-422275" defTabSz="554990">
              <a:spcBef>
                <a:spcPts val="3900"/>
              </a:spcBef>
              <a:defRPr sz="3420"/>
            </a:pPr>
            <a:r>
              <a:t>The viceroy looks like a monarch but it is just a copy of the monarch. </a:t>
            </a:r>
          </a:p>
          <a:p>
            <a:pPr marL="422275" indent="-422275" defTabSz="554990">
              <a:spcBef>
                <a:spcPts val="3900"/>
              </a:spcBef>
              <a:defRPr sz="3420"/>
            </a:pPr>
            <a:r>
              <a:t>It is called mimicry.</a:t>
            </a:r>
          </a:p>
          <a:p>
            <a:pPr marL="422275" indent="-422275" defTabSz="554990">
              <a:spcBef>
                <a:spcPts val="3900"/>
              </a:spcBef>
              <a:defRPr sz="3420"/>
            </a:pPr>
            <a:r>
              <a:t>If you see the black line on the hind wings, it is Viceroy.</a:t>
            </a:r>
          </a:p>
          <a:p>
            <a:pPr marL="422275" indent="-422275" defTabSz="554990">
              <a:spcBef>
                <a:spcPts val="3900"/>
              </a:spcBef>
              <a:defRPr sz="3420"/>
            </a:pPr>
            <a:r>
              <a:t>They eat willow, cottonwood.</a:t>
            </a:r>
          </a:p>
        </p:txBody>
      </p:sp>
      <p:pic>
        <p:nvPicPr>
          <p:cNvPr id="204" name="640.jpg" descr="Viceroy butterfly" title="Viceroy butterfly"/>
          <p:cNvPicPr>
            <a:picLocks noChangeAspect="1"/>
          </p:cNvPicPr>
          <p:nvPr/>
        </p:nvPicPr>
        <p:blipFill>
          <a:blip r:embed="rId2"/>
          <a:stretch>
            <a:fillRect/>
          </a:stretch>
        </p:blipFill>
        <p:spPr>
          <a:xfrm>
            <a:off x="8911567" y="266948"/>
            <a:ext cx="3521596" cy="2860179"/>
          </a:xfrm>
          <a:prstGeom prst="rect">
            <a:avLst/>
          </a:prstGeom>
          <a:ln w="12700">
            <a:miter lim="400000"/>
          </a:ln>
        </p:spPr>
      </p:pic>
      <p:pic>
        <p:nvPicPr>
          <p:cNvPr id="205" name="190px-Viceroy_Butterfly_Caterpillar.jpg" descr="Viceroy caterpillar" title="Viceroy caterpillar"/>
          <p:cNvPicPr>
            <a:picLocks noChangeAspect="1"/>
          </p:cNvPicPr>
          <p:nvPr/>
        </p:nvPicPr>
        <p:blipFill>
          <a:blip r:embed="rId3"/>
          <a:stretch>
            <a:fillRect/>
          </a:stretch>
        </p:blipFill>
        <p:spPr>
          <a:xfrm>
            <a:off x="1001835" y="469527"/>
            <a:ext cx="3216923" cy="2455021"/>
          </a:xfrm>
          <a:prstGeom prst="rect">
            <a:avLst/>
          </a:prstGeom>
          <a:ln w="12700">
            <a:miter lim="400000"/>
          </a:ln>
        </p:spPr>
      </p:pic>
      <p:pic>
        <p:nvPicPr>
          <p:cNvPr id="206" name="10647144_810993825617536_4764454463942849635_n.jpg" descr="Monarch and viceroy comparison" title="Monarch and viceroy comparison"/>
          <p:cNvPicPr>
            <a:picLocks noChangeAspect="1"/>
          </p:cNvPicPr>
          <p:nvPr/>
        </p:nvPicPr>
        <p:blipFill>
          <a:blip r:embed="rId4"/>
          <a:stretch>
            <a:fillRect/>
          </a:stretch>
        </p:blipFill>
        <p:spPr>
          <a:xfrm>
            <a:off x="6515645" y="3834775"/>
            <a:ext cx="6417520" cy="482067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p:push/>
      </p:transition>
    </mc:Choice>
    <mc:Fallback xmlns="" xmlns:m="http://schemas.openxmlformats.org/officeDocument/2006/math" xmlns:a14="http://schemas.microsoft.com/office/drawing/2010/main">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ave Monarchs">
    <p:spTree>
      <p:nvGrpSpPr>
        <p:cNvPr id="1" name=""/>
        <p:cNvGrpSpPr/>
        <p:nvPr/>
      </p:nvGrpSpPr>
      <p:grpSpPr>
        <a:xfrm>
          <a:off x="0" y="0"/>
          <a:ext cx="0" cy="0"/>
          <a:chOff x="0" y="0"/>
          <a:chExt cx="0" cy="0"/>
        </a:xfrm>
      </p:grpSpPr>
      <p:sp>
        <p:nvSpPr>
          <p:cNvPr id="208" name="Save Monarchs"/>
          <p:cNvSpPr txBox="1">
            <a:spLocks noGrp="1"/>
          </p:cNvSpPr>
          <p:nvPr>
            <p:ph type="title"/>
          </p:nvPr>
        </p:nvSpPr>
        <p:spPr>
          <a:xfrm>
            <a:off x="3924548" y="1079500"/>
            <a:ext cx="8064252" cy="2159000"/>
          </a:xfrm>
          <a:prstGeom prst="rect">
            <a:avLst/>
          </a:prstGeom>
        </p:spPr>
        <p:txBody>
          <a:bodyPr/>
          <a:lstStyle/>
          <a:p>
            <a:r>
              <a:t>Save Monarchs</a:t>
            </a:r>
          </a:p>
        </p:txBody>
      </p:sp>
      <p:sp>
        <p:nvSpPr>
          <p:cNvPr id="209" name="Monarch populations are declining because people are destroying monarch habitats and building farms and cities instead.…"/>
          <p:cNvSpPr txBox="1">
            <a:spLocks noGrp="1"/>
          </p:cNvSpPr>
          <p:nvPr>
            <p:ph type="body" idx="1"/>
          </p:nvPr>
        </p:nvSpPr>
        <p:spPr>
          <a:xfrm>
            <a:off x="1256031" y="3460347"/>
            <a:ext cx="11099801" cy="6286501"/>
          </a:xfrm>
          <a:prstGeom prst="rect">
            <a:avLst/>
          </a:prstGeom>
        </p:spPr>
        <p:txBody>
          <a:bodyPr/>
          <a:lstStyle/>
          <a:p>
            <a:r>
              <a:t>Monarch populations are declining because people are destroying monarch habitats and building farms and cities instead.</a:t>
            </a:r>
          </a:p>
          <a:p>
            <a:pPr>
              <a:defRPr sz="8000"/>
            </a:pPr>
            <a:r>
              <a:t>PLANT MILKWEED!</a:t>
            </a:r>
          </a:p>
          <a:p>
            <a:r>
              <a:t>You can get milkweed from Monarch Watch during spring open house.</a:t>
            </a:r>
          </a:p>
        </p:txBody>
      </p:sp>
      <p:pic>
        <p:nvPicPr>
          <p:cNvPr id="210" name="IMG_7092.jpeg" descr="Milkweed plant for monarch habitat" title="Milkweed plant for monarch habitat"/>
          <p:cNvPicPr>
            <a:picLocks noChangeAspect="1"/>
          </p:cNvPicPr>
          <p:nvPr/>
        </p:nvPicPr>
        <p:blipFill>
          <a:blip r:embed="rId2"/>
          <a:stretch>
            <a:fillRect/>
          </a:stretch>
        </p:blipFill>
        <p:spPr>
          <a:xfrm>
            <a:off x="844015" y="200674"/>
            <a:ext cx="2726965" cy="363595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name="Monarch Watch">
    <p:spTree>
      <p:nvGrpSpPr>
        <p:cNvPr id="1" name=""/>
        <p:cNvGrpSpPr/>
        <p:nvPr/>
      </p:nvGrpSpPr>
      <p:grpSpPr>
        <a:xfrm>
          <a:off x="0" y="0"/>
          <a:ext cx="0" cy="0"/>
          <a:chOff x="0" y="0"/>
          <a:chExt cx="0" cy="0"/>
        </a:xfrm>
      </p:grpSpPr>
      <p:sp>
        <p:nvSpPr>
          <p:cNvPr id="212" name="Monarch Watch"/>
          <p:cNvSpPr txBox="1">
            <a:spLocks noGrp="1"/>
          </p:cNvSpPr>
          <p:nvPr>
            <p:ph type="title"/>
          </p:nvPr>
        </p:nvSpPr>
        <p:spPr>
          <a:xfrm>
            <a:off x="5488637" y="444500"/>
            <a:ext cx="6971160" cy="2159000"/>
          </a:xfrm>
          <a:prstGeom prst="rect">
            <a:avLst/>
          </a:prstGeom>
        </p:spPr>
        <p:txBody>
          <a:bodyPr/>
          <a:lstStyle>
            <a:lvl1pPr defTabSz="560831">
              <a:defRPr sz="7679"/>
            </a:lvl1pPr>
          </a:lstStyle>
          <a:p>
            <a:r>
              <a:t>Monarch Watch</a:t>
            </a:r>
          </a:p>
        </p:txBody>
      </p:sp>
      <p:sp>
        <p:nvSpPr>
          <p:cNvPr id="213" name="Monarch Watch is an organization that study Monarchs at KU.…"/>
          <p:cNvSpPr txBox="1">
            <a:spLocks noGrp="1"/>
          </p:cNvSpPr>
          <p:nvPr>
            <p:ph type="body" idx="1"/>
          </p:nvPr>
        </p:nvSpPr>
        <p:spPr>
          <a:xfrm>
            <a:off x="330200" y="4040297"/>
            <a:ext cx="12344400" cy="4886475"/>
          </a:xfrm>
          <a:prstGeom prst="rect">
            <a:avLst/>
          </a:prstGeom>
        </p:spPr>
        <p:txBody>
          <a:bodyPr/>
          <a:lstStyle/>
          <a:p>
            <a:pPr marL="306704" indent="-306704" defTabSz="403097">
              <a:spcBef>
                <a:spcPts val="2800"/>
              </a:spcBef>
              <a:defRPr sz="2484"/>
            </a:pPr>
            <a:r>
              <a:t>Monarch Watch is an organization that study Monarchs at KU.</a:t>
            </a:r>
          </a:p>
          <a:p>
            <a:pPr marL="306704" indent="-306704" defTabSz="403097">
              <a:spcBef>
                <a:spcPts val="2800"/>
              </a:spcBef>
              <a:defRPr sz="2484"/>
            </a:pPr>
            <a:r>
              <a:t>People tag migrating monarchs so Monarch Watch can learn more about Monarchs.</a:t>
            </a:r>
          </a:p>
          <a:p>
            <a:pPr marL="306704" indent="-306704" defTabSz="403097">
              <a:spcBef>
                <a:spcPts val="2800"/>
              </a:spcBef>
              <a:defRPr sz="2484"/>
            </a:pPr>
            <a:r>
              <a:t>Monarch Watch 30th year Celebration events </a:t>
            </a:r>
          </a:p>
          <a:p>
            <a:pPr marL="306704" indent="-306704" defTabSz="403097">
              <a:spcBef>
                <a:spcPts val="2800"/>
              </a:spcBef>
              <a:defRPr sz="2484"/>
            </a:pPr>
            <a:r>
              <a:t>Lawrence Public Library : 2-3:30 pm, Saturday, September 3</a:t>
            </a:r>
          </a:p>
          <a:p>
            <a:pPr marL="306704" indent="-306704" defTabSz="403097">
              <a:spcBef>
                <a:spcPts val="2800"/>
              </a:spcBef>
              <a:defRPr sz="2484"/>
            </a:pPr>
            <a:r>
              <a:t>Baker Wetlands Discovery Center Tagging event : 8-12 pm, Saturday, September 17</a:t>
            </a:r>
          </a:p>
          <a:p>
            <a:pPr marL="306704" indent="-306704" defTabSz="403097">
              <a:spcBef>
                <a:spcPts val="2800"/>
              </a:spcBef>
              <a:defRPr sz="2484"/>
            </a:pPr>
            <a:r>
              <a:t>KU Natural History Museum : 12-1:30pm, Sunday, September 18</a:t>
            </a:r>
          </a:p>
        </p:txBody>
      </p:sp>
      <p:pic>
        <p:nvPicPr>
          <p:cNvPr id="214" name="IMG_6934.jpeg" descr="Monarch butterfly tagged for Monarch Watch" title="Monarch butterfly tagged for Monarch Watch"/>
          <p:cNvPicPr>
            <a:picLocks noChangeAspect="1"/>
          </p:cNvPicPr>
          <p:nvPr/>
        </p:nvPicPr>
        <p:blipFill>
          <a:blip r:embed="rId2"/>
          <a:stretch>
            <a:fillRect/>
          </a:stretch>
        </p:blipFill>
        <p:spPr>
          <a:xfrm>
            <a:off x="193156" y="137968"/>
            <a:ext cx="4866132" cy="3649599"/>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name="References">
    <p:spTree>
      <p:nvGrpSpPr>
        <p:cNvPr id="1" name=""/>
        <p:cNvGrpSpPr/>
        <p:nvPr/>
      </p:nvGrpSpPr>
      <p:grpSpPr>
        <a:xfrm>
          <a:off x="0" y="0"/>
          <a:ext cx="0" cy="0"/>
          <a:chOff x="0" y="0"/>
          <a:chExt cx="0" cy="0"/>
        </a:xfrm>
      </p:grpSpPr>
      <p:sp>
        <p:nvSpPr>
          <p:cNvPr id="216" name="References"/>
          <p:cNvSpPr txBox="1">
            <a:spLocks noGrp="1"/>
          </p:cNvSpPr>
          <p:nvPr>
            <p:ph type="title"/>
          </p:nvPr>
        </p:nvSpPr>
        <p:spPr>
          <a:prstGeom prst="rect">
            <a:avLst/>
          </a:prstGeom>
        </p:spPr>
        <p:txBody>
          <a:bodyPr/>
          <a:lstStyle/>
          <a:p>
            <a:r>
              <a:rPr dirty="0"/>
              <a:t>References</a:t>
            </a:r>
          </a:p>
        </p:txBody>
      </p:sp>
      <p:sp>
        <p:nvSpPr>
          <p:cNvPr id="217" name="Monarch Watch - Ann Ryan, Chip Taylor…"/>
          <p:cNvSpPr txBox="1">
            <a:spLocks noGrp="1"/>
          </p:cNvSpPr>
          <p:nvPr>
            <p:ph type="body" idx="1"/>
          </p:nvPr>
        </p:nvSpPr>
        <p:spPr>
          <a:xfrm>
            <a:off x="1518172" y="2609850"/>
            <a:ext cx="11099801" cy="6286500"/>
          </a:xfrm>
          <a:prstGeom prst="rect">
            <a:avLst/>
          </a:prstGeom>
        </p:spPr>
        <p:txBody>
          <a:bodyPr/>
          <a:lstStyle/>
          <a:p>
            <a:r>
              <a:t>Monarch Watch - Ann Ryan, Chip Taylor</a:t>
            </a:r>
          </a:p>
          <a:p>
            <a:r>
              <a:rPr u="sng">
                <a:hlinkClick r:id="rId2"/>
              </a:rPr>
              <a:t>www.monarchwatch.com</a:t>
            </a:r>
          </a:p>
          <a:p>
            <a:r>
              <a:t>Monarch Watch App</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name="Butterfly in garden">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0EEF3-2622-AF4A-8842-B9C1D51B9D11}"/>
              </a:ext>
            </a:extLst>
          </p:cNvPr>
          <p:cNvSpPr>
            <a:spLocks noGrp="1"/>
          </p:cNvSpPr>
          <p:nvPr>
            <p:ph type="title"/>
          </p:nvPr>
        </p:nvSpPr>
        <p:spPr>
          <a:xfrm>
            <a:off x="1270000" y="-3302000"/>
            <a:ext cx="10464800" cy="3302000"/>
          </a:xfrm>
        </p:spPr>
        <p:txBody>
          <a:bodyPr lIns="50800" tIns="50800" rIns="50800" bIns="50800" anchor="b">
            <a:normAutofit/>
          </a:bodyPr>
          <a:lstStyle/>
          <a:p>
            <a:r>
              <a:rPr lang="en-US" dirty="0"/>
              <a:t>Butterfly in garden</a:t>
            </a:r>
          </a:p>
        </p:txBody>
      </p:sp>
      <p:pic>
        <p:nvPicPr>
          <p:cNvPr id="219" name="IMG_4976 2.mov" descr="Silent video of a butterfly in a garden"/>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1637269" y="532237"/>
            <a:ext cx="14537968" cy="8177608"/>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3" fill="hold"/>
                                        <p:tgtEl>
                                          <p:spTgt spid="2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19"/>
                </p:tgtEl>
              </p:cMediaNode>
            </p:video>
            <p:seq concurrent="1" prevAc="none" nextAc="seek">
              <p:cTn id="8" restart="whenNotActive" fill="hold" evtFilter="cancelBubble" nodeType="interactiveSeq">
                <p:stCondLst>
                  <p:cond evt="onClick" delay="0">
                    <p:tgtEl>
                      <p:spTgt spid="2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9"/>
                                        </p:tgtEl>
                                      </p:cBhvr>
                                    </p:cmd>
                                  </p:childTnLst>
                                </p:cTn>
                              </p:par>
                            </p:childTnLst>
                          </p:cTn>
                        </p:par>
                      </p:childTnLst>
                    </p:cTn>
                  </p:par>
                </p:childTnLst>
              </p:cTn>
              <p:nextCondLst>
                <p:cond evt="onClick" delay="0">
                  <p:tgtEl>
                    <p:spTgt spid="219"/>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How to catch a monar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44286-6564-3ABA-6122-FCEFBC31B6F7}"/>
              </a:ext>
            </a:extLst>
          </p:cNvPr>
          <p:cNvSpPr>
            <a:spLocks noGrp="1"/>
          </p:cNvSpPr>
          <p:nvPr>
            <p:ph type="title" idx="4294967295"/>
          </p:nvPr>
        </p:nvSpPr>
        <p:spPr>
          <a:xfrm>
            <a:off x="952500" y="-2159000"/>
            <a:ext cx="11099800" cy="2159000"/>
          </a:xfrm>
        </p:spPr>
        <p:txBody>
          <a:bodyPr lIns="50800" tIns="50800" rIns="50800" bIns="50800" anchor="b">
            <a:normAutofit/>
          </a:bodyPr>
          <a:lstStyle/>
          <a:p>
            <a:r>
              <a:rPr lang="en-US" dirty="0"/>
              <a:t>How to catch a monarch</a:t>
            </a:r>
          </a:p>
        </p:txBody>
      </p:sp>
      <p:pic>
        <p:nvPicPr>
          <p:cNvPr id="221" name="How to catch a monarch.MP4" descr="Silent video showing how to catch a monarch butterfly safely"/>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0" y="832589"/>
            <a:ext cx="13004801" cy="731520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42" fill="hold"/>
                                        <p:tgtEl>
                                          <p:spTgt spid="2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21"/>
                </p:tgtEl>
              </p:cMediaNode>
            </p:video>
            <p:seq concurrent="1" prevAc="none" nextAc="seek">
              <p:cTn id="8" restart="whenNotActive" fill="hold" evtFilter="cancelBubble" nodeType="interactiveSeq">
                <p:stCondLst>
                  <p:cond evt="onClick" delay="0">
                    <p:tgtEl>
                      <p:spTgt spid="2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1"/>
                                        </p:tgtEl>
                                      </p:cBhvr>
                                    </p:cmd>
                                  </p:childTnLst>
                                </p:cTn>
                              </p:par>
                            </p:childTnLst>
                          </p:cTn>
                        </p:par>
                      </p:childTnLst>
                    </p:cTn>
                  </p:par>
                </p:childTnLst>
              </p:cTn>
              <p:nextCondLst>
                <p:cond evt="onClick" delay="0">
                  <p:tgtEl>
                    <p:spTgt spid="22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Life Cyc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506BF-139B-0601-40E4-558EFFC314FC}"/>
              </a:ext>
            </a:extLst>
          </p:cNvPr>
          <p:cNvSpPr>
            <a:spLocks noGrp="1"/>
          </p:cNvSpPr>
          <p:nvPr>
            <p:ph type="title" idx="4294967295"/>
          </p:nvPr>
        </p:nvSpPr>
        <p:spPr>
          <a:xfrm>
            <a:off x="952500" y="-2159000"/>
            <a:ext cx="11099800" cy="2159000"/>
          </a:xfrm>
        </p:spPr>
        <p:txBody>
          <a:bodyPr lIns="50800" tIns="50800" rIns="50800" bIns="50800" anchor="b">
            <a:normAutofit/>
          </a:bodyPr>
          <a:lstStyle/>
          <a:p>
            <a:r>
              <a:rPr lang="en-US" dirty="0"/>
              <a:t>Life Cycle</a:t>
            </a:r>
          </a:p>
        </p:txBody>
      </p:sp>
      <p:pic>
        <p:nvPicPr>
          <p:cNvPr id="142" name="images-2.jpg" descr="Monarch egg on milkweed leaf" title="Monarch egg on milkweed leaf"/>
          <p:cNvPicPr>
            <a:picLocks noChangeAspect="1"/>
          </p:cNvPicPr>
          <p:nvPr/>
        </p:nvPicPr>
        <p:blipFill>
          <a:blip r:embed="rId2"/>
          <a:stretch>
            <a:fillRect/>
          </a:stretch>
        </p:blipFill>
        <p:spPr>
          <a:xfrm>
            <a:off x="507036" y="788193"/>
            <a:ext cx="2732329" cy="2046609"/>
          </a:xfrm>
          <a:prstGeom prst="rect">
            <a:avLst/>
          </a:prstGeom>
          <a:ln w="12700">
            <a:miter lim="400000"/>
          </a:ln>
        </p:spPr>
      </p:pic>
      <p:pic>
        <p:nvPicPr>
          <p:cNvPr id="143" name="images-3.jpg" descr="Monarch caterpillar" title="Monarch caterpillar"/>
          <p:cNvPicPr>
            <a:picLocks noChangeAspect="1"/>
          </p:cNvPicPr>
          <p:nvPr/>
        </p:nvPicPr>
        <p:blipFill>
          <a:blip r:embed="rId3"/>
          <a:stretch>
            <a:fillRect/>
          </a:stretch>
        </p:blipFill>
        <p:spPr>
          <a:xfrm>
            <a:off x="9535734" y="3378058"/>
            <a:ext cx="3238501" cy="1487167"/>
          </a:xfrm>
          <a:prstGeom prst="rect">
            <a:avLst/>
          </a:prstGeom>
          <a:ln w="12700">
            <a:miter lim="400000"/>
          </a:ln>
        </p:spPr>
      </p:pic>
      <p:pic>
        <p:nvPicPr>
          <p:cNvPr id="144" name="images-4.jpg" descr="Monarch chrysalis" title="Monarch chrysalis"/>
          <p:cNvPicPr>
            <a:picLocks noChangeAspect="1"/>
          </p:cNvPicPr>
          <p:nvPr/>
        </p:nvPicPr>
        <p:blipFill>
          <a:blip r:embed="rId4"/>
          <a:stretch>
            <a:fillRect/>
          </a:stretch>
        </p:blipFill>
        <p:spPr>
          <a:xfrm>
            <a:off x="9788820" y="6457156"/>
            <a:ext cx="2732329" cy="2121573"/>
          </a:xfrm>
          <a:prstGeom prst="rect">
            <a:avLst/>
          </a:prstGeom>
          <a:ln w="12700">
            <a:miter lim="400000"/>
          </a:ln>
        </p:spPr>
      </p:pic>
      <p:pic>
        <p:nvPicPr>
          <p:cNvPr id="145" name="images.jpg" descr="Monarch butterfly" title="Monarch butterfly"/>
          <p:cNvPicPr>
            <a:picLocks noChangeAspect="1"/>
          </p:cNvPicPr>
          <p:nvPr/>
        </p:nvPicPr>
        <p:blipFill>
          <a:blip r:embed="rId5"/>
          <a:stretch>
            <a:fillRect/>
          </a:stretch>
        </p:blipFill>
        <p:spPr>
          <a:xfrm>
            <a:off x="8767323" y="390186"/>
            <a:ext cx="3238501" cy="1853688"/>
          </a:xfrm>
          <a:prstGeom prst="rect">
            <a:avLst/>
          </a:prstGeom>
          <a:ln w="12700">
            <a:miter lim="400000"/>
          </a:ln>
        </p:spPr>
      </p:pic>
      <p:pic>
        <p:nvPicPr>
          <p:cNvPr id="146" name="images-6.jpg" descr="Monarch migration map" title="Monarch migration map"/>
          <p:cNvPicPr>
            <a:picLocks noChangeAspect="1"/>
          </p:cNvPicPr>
          <p:nvPr/>
        </p:nvPicPr>
        <p:blipFill>
          <a:blip r:embed="rId6"/>
          <a:stretch>
            <a:fillRect/>
          </a:stretch>
        </p:blipFill>
        <p:spPr>
          <a:xfrm>
            <a:off x="6520863" y="6297075"/>
            <a:ext cx="1562711" cy="2441735"/>
          </a:xfrm>
          <a:prstGeom prst="rect">
            <a:avLst/>
          </a:prstGeom>
          <a:ln w="12700">
            <a:miter lim="400000"/>
          </a:ln>
        </p:spPr>
      </p:pic>
      <p:pic>
        <p:nvPicPr>
          <p:cNvPr id="147" name="images-7.jpg" descr="Monarch and viceroy comparison image" title="Monarch and viceroy comparison image"/>
          <p:cNvPicPr>
            <a:picLocks noChangeAspect="1"/>
          </p:cNvPicPr>
          <p:nvPr/>
        </p:nvPicPr>
        <p:blipFill>
          <a:blip r:embed="rId7"/>
          <a:stretch>
            <a:fillRect/>
          </a:stretch>
        </p:blipFill>
        <p:spPr>
          <a:xfrm>
            <a:off x="4511166" y="97829"/>
            <a:ext cx="3058791" cy="2046610"/>
          </a:xfrm>
          <a:prstGeom prst="rect">
            <a:avLst/>
          </a:prstGeom>
          <a:ln w="12700">
            <a:miter lim="400000"/>
          </a:ln>
        </p:spPr>
      </p:pic>
      <p:sp>
        <p:nvSpPr>
          <p:cNvPr id="148" name="Life Cycle"/>
          <p:cNvSpPr txBox="1"/>
          <p:nvPr/>
        </p:nvSpPr>
        <p:spPr>
          <a:xfrm>
            <a:off x="4478043" y="4250729"/>
            <a:ext cx="4349116" cy="1244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7500" b="0">
                <a:solidFill>
                  <a:srgbClr val="000000"/>
                </a:solidFill>
                <a:latin typeface="Helvetica Light"/>
                <a:ea typeface="Helvetica Light"/>
                <a:cs typeface="Helvetica Light"/>
                <a:sym typeface="Helvetica Light"/>
              </a:defRPr>
            </a:lvl1pPr>
          </a:lstStyle>
          <a:p>
            <a:r>
              <a:t>Life Cycle</a:t>
            </a:r>
          </a:p>
        </p:txBody>
      </p:sp>
      <p:sp>
        <p:nvSpPr>
          <p:cNvPr id="149" name="Line">
            <a:extLst>
              <a:ext uri="{C183D7F6-B498-43B3-948B-1728B52AA6E4}">
                <adec:decorative xmlns:adec="http://schemas.microsoft.com/office/drawing/2017/decorative" val="1"/>
              </a:ext>
            </a:extLst>
          </p:cNvPr>
          <p:cNvSpPr/>
          <p:nvPr/>
        </p:nvSpPr>
        <p:spPr>
          <a:xfrm flipV="1">
            <a:off x="3434336" y="1374127"/>
            <a:ext cx="1055789" cy="613630"/>
          </a:xfrm>
          <a:prstGeom prst="line">
            <a:avLst/>
          </a:prstGeom>
          <a:ln w="762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0" name="Line">
            <a:extLst>
              <a:ext uri="{C183D7F6-B498-43B3-948B-1728B52AA6E4}">
                <adec:decorative xmlns:adec="http://schemas.microsoft.com/office/drawing/2017/decorative" val="1"/>
              </a:ext>
            </a:extLst>
          </p:cNvPr>
          <p:cNvSpPr/>
          <p:nvPr/>
        </p:nvSpPr>
        <p:spPr>
          <a:xfrm flipV="1">
            <a:off x="1873200" y="2939021"/>
            <a:ext cx="1" cy="903234"/>
          </a:xfrm>
          <a:prstGeom prst="line">
            <a:avLst/>
          </a:prstGeom>
          <a:ln w="889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1" name="Line">
            <a:extLst>
              <a:ext uri="{C183D7F6-B498-43B3-948B-1728B52AA6E4}">
                <adec:decorative xmlns:adec="http://schemas.microsoft.com/office/drawing/2017/decorative" val="1"/>
              </a:ext>
            </a:extLst>
          </p:cNvPr>
          <p:cNvSpPr/>
          <p:nvPr/>
        </p:nvSpPr>
        <p:spPr>
          <a:xfrm>
            <a:off x="7590998" y="1292671"/>
            <a:ext cx="1155284" cy="1"/>
          </a:xfrm>
          <a:prstGeom prst="line">
            <a:avLst/>
          </a:prstGeom>
          <a:ln w="889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2" name="Line">
            <a:extLst>
              <a:ext uri="{C183D7F6-B498-43B3-948B-1728B52AA6E4}">
                <adec:decorative xmlns:adec="http://schemas.microsoft.com/office/drawing/2017/decorative" val="1"/>
              </a:ext>
            </a:extLst>
          </p:cNvPr>
          <p:cNvSpPr/>
          <p:nvPr/>
        </p:nvSpPr>
        <p:spPr>
          <a:xfrm>
            <a:off x="10524474" y="2269033"/>
            <a:ext cx="310488" cy="1087113"/>
          </a:xfrm>
          <a:prstGeom prst="line">
            <a:avLst/>
          </a:prstGeom>
          <a:ln w="1016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3" name="Line">
            <a:extLst>
              <a:ext uri="{C183D7F6-B498-43B3-948B-1728B52AA6E4}">
                <adec:decorative xmlns:adec="http://schemas.microsoft.com/office/drawing/2017/decorative" val="1"/>
              </a:ext>
            </a:extLst>
          </p:cNvPr>
          <p:cNvSpPr/>
          <p:nvPr/>
        </p:nvSpPr>
        <p:spPr>
          <a:xfrm>
            <a:off x="10840987" y="4981024"/>
            <a:ext cx="1" cy="1487167"/>
          </a:xfrm>
          <a:prstGeom prst="line">
            <a:avLst/>
          </a:prstGeom>
          <a:ln w="1143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4" name="Line">
            <a:extLst>
              <a:ext uri="{C183D7F6-B498-43B3-948B-1728B52AA6E4}">
                <adec:decorative xmlns:adec="http://schemas.microsoft.com/office/drawing/2017/decorative" val="1"/>
              </a:ext>
            </a:extLst>
          </p:cNvPr>
          <p:cNvSpPr/>
          <p:nvPr/>
        </p:nvSpPr>
        <p:spPr>
          <a:xfrm flipH="1">
            <a:off x="8372363" y="7688352"/>
            <a:ext cx="1296747" cy="209428"/>
          </a:xfrm>
          <a:prstGeom prst="line">
            <a:avLst/>
          </a:prstGeom>
          <a:ln w="1143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5" name="Line">
            <a:extLst>
              <a:ext uri="{C183D7F6-B498-43B3-948B-1728B52AA6E4}">
                <adec:decorative xmlns:adec="http://schemas.microsoft.com/office/drawing/2017/decorative" val="1"/>
              </a:ext>
            </a:extLst>
          </p:cNvPr>
          <p:cNvSpPr/>
          <p:nvPr/>
        </p:nvSpPr>
        <p:spPr>
          <a:xfrm flipH="1">
            <a:off x="4766081" y="7822600"/>
            <a:ext cx="1720655" cy="1"/>
          </a:xfrm>
          <a:prstGeom prst="line">
            <a:avLst/>
          </a:prstGeom>
          <a:ln w="1143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sp>
        <p:nvSpPr>
          <p:cNvPr id="156" name="Line">
            <a:extLst>
              <a:ext uri="{C183D7F6-B498-43B3-948B-1728B52AA6E4}">
                <adec:decorative xmlns:adec="http://schemas.microsoft.com/office/drawing/2017/decorative" val="1"/>
              </a:ext>
            </a:extLst>
          </p:cNvPr>
          <p:cNvSpPr/>
          <p:nvPr/>
        </p:nvSpPr>
        <p:spPr>
          <a:xfrm flipH="1" flipV="1">
            <a:off x="1998435" y="5903819"/>
            <a:ext cx="404109" cy="879913"/>
          </a:xfrm>
          <a:prstGeom prst="line">
            <a:avLst/>
          </a:prstGeom>
          <a:ln w="88900">
            <a:solidFill>
              <a:srgbClr val="000000"/>
            </a:solidFill>
            <a:miter lim="400000"/>
            <a:tailEnd type="triangle"/>
          </a:ln>
        </p:spPr>
        <p:txBody>
          <a:bodyPr lIns="50800" tIns="50800" rIns="50800" bIns="50800" anchor="ctr"/>
          <a:lstStyle/>
          <a:p>
            <a:pPr>
              <a:defRPr b="0">
                <a:solidFill>
                  <a:srgbClr val="000000"/>
                </a:solidFill>
                <a:latin typeface="Helvetica Light"/>
                <a:ea typeface="Helvetica Light"/>
                <a:cs typeface="Helvetica Light"/>
                <a:sym typeface="Helvetica Light"/>
              </a:defRPr>
            </a:pPr>
            <a:endParaRPr/>
          </a:p>
        </p:txBody>
      </p:sp>
      <p:pic>
        <p:nvPicPr>
          <p:cNvPr id="157" name="images-5.jpg" descr="Monarch caterpillar stage photo" title="Monarch caterpillar stage photo"/>
          <p:cNvPicPr>
            <a:picLocks noChangeAspect="1"/>
          </p:cNvPicPr>
          <p:nvPr/>
        </p:nvPicPr>
        <p:blipFill>
          <a:blip r:embed="rId8"/>
          <a:stretch>
            <a:fillRect/>
          </a:stretch>
        </p:blipFill>
        <p:spPr>
          <a:xfrm>
            <a:off x="2366042" y="6729809"/>
            <a:ext cx="2178762" cy="2019797"/>
          </a:xfrm>
          <a:prstGeom prst="rect">
            <a:avLst/>
          </a:prstGeom>
          <a:ln w="12700">
            <a:miter lim="400000"/>
          </a:ln>
        </p:spPr>
      </p:pic>
      <p:pic>
        <p:nvPicPr>
          <p:cNvPr id="158" name="male pic.png" descr="Male monarch butterfly image" title="Male monarch butterfly image"/>
          <p:cNvPicPr>
            <a:picLocks noChangeAspect="1"/>
          </p:cNvPicPr>
          <p:nvPr/>
        </p:nvPicPr>
        <p:blipFill>
          <a:blip r:embed="rId9"/>
          <a:stretch>
            <a:fillRect/>
          </a:stretch>
        </p:blipFill>
        <p:spPr>
          <a:xfrm>
            <a:off x="507036" y="3893423"/>
            <a:ext cx="2732329" cy="1777765"/>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name="Monarch Eggs">
    <p:spTree>
      <p:nvGrpSpPr>
        <p:cNvPr id="1" name=""/>
        <p:cNvGrpSpPr/>
        <p:nvPr/>
      </p:nvGrpSpPr>
      <p:grpSpPr>
        <a:xfrm>
          <a:off x="0" y="0"/>
          <a:ext cx="0" cy="0"/>
          <a:chOff x="0" y="0"/>
          <a:chExt cx="0" cy="0"/>
        </a:xfrm>
      </p:grpSpPr>
      <p:sp>
        <p:nvSpPr>
          <p:cNvPr id="160" name="Monarch Eggs"/>
          <p:cNvSpPr txBox="1">
            <a:spLocks noGrp="1"/>
          </p:cNvSpPr>
          <p:nvPr>
            <p:ph type="title"/>
          </p:nvPr>
        </p:nvSpPr>
        <p:spPr>
          <a:xfrm>
            <a:off x="2667000" y="127000"/>
            <a:ext cx="7300566" cy="2159000"/>
          </a:xfrm>
          <a:prstGeom prst="rect">
            <a:avLst/>
          </a:prstGeom>
        </p:spPr>
        <p:txBody>
          <a:bodyPr/>
          <a:lstStyle/>
          <a:p>
            <a:r>
              <a:t>Monarch Eggs</a:t>
            </a:r>
          </a:p>
        </p:txBody>
      </p:sp>
      <p:sp>
        <p:nvSpPr>
          <p:cNvPr id="161" name="The monarch butterfly lay eggs on milkweed because the caterpillar only eats milkweed!…"/>
          <p:cNvSpPr txBox="1">
            <a:spLocks noGrp="1"/>
          </p:cNvSpPr>
          <p:nvPr>
            <p:ph type="body" idx="1"/>
          </p:nvPr>
        </p:nvSpPr>
        <p:spPr>
          <a:xfrm>
            <a:off x="647377" y="1540393"/>
            <a:ext cx="11710046" cy="6286501"/>
          </a:xfrm>
          <a:prstGeom prst="rect">
            <a:avLst/>
          </a:prstGeom>
        </p:spPr>
        <p:txBody>
          <a:bodyPr/>
          <a:lstStyle/>
          <a:p>
            <a:r>
              <a:t>The monarch butterfly lay eggs on milkweed because the caterpillar only eats milkweed!</a:t>
            </a:r>
          </a:p>
          <a:p>
            <a:r>
              <a:t>A female Monarch can lay about 300 eggs but she lays one egg at a time.</a:t>
            </a:r>
          </a:p>
          <a:p>
            <a:r>
              <a:t>Monarchs usually lay the eggs on the bottom of the leaves and it takes 3-4 days for eggs to hatch.</a:t>
            </a:r>
          </a:p>
        </p:txBody>
      </p:sp>
      <p:pic>
        <p:nvPicPr>
          <p:cNvPr id="162" name="images-7.jpg" descr="Monarch egg on the underside of a milkweed leaf" title="Monarch egg on the underside of a milkweed leaf"/>
          <p:cNvPicPr>
            <a:picLocks noChangeAspect="1"/>
          </p:cNvPicPr>
          <p:nvPr/>
        </p:nvPicPr>
        <p:blipFill>
          <a:blip r:embed="rId2"/>
          <a:stretch>
            <a:fillRect/>
          </a:stretch>
        </p:blipFill>
        <p:spPr>
          <a:xfrm>
            <a:off x="9146877" y="7807142"/>
            <a:ext cx="2980139" cy="199398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p:push/>
      </p:transition>
    </mc:Choice>
    <mc:Fallback xmlns="" xmlns:m="http://schemas.openxmlformats.org/officeDocument/2006/math" xmlns:a14="http://schemas.microsoft.com/office/drawing/2010/main">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Monarch caterpillar eating eggshell">
    <p:bg>
      <p:bgPr>
        <a:solidFill>
          <a:srgbClr val="FFFFFF"/>
        </a:solidFill>
        <a:effectLst/>
      </p:bgPr>
    </p:bg>
    <p:spTree>
      <p:nvGrpSpPr>
        <p:cNvPr id="1" name=""/>
        <p:cNvGrpSpPr/>
        <p:nvPr/>
      </p:nvGrpSpPr>
      <p:grpSpPr>
        <a:xfrm>
          <a:off x="0" y="0"/>
          <a:ext cx="0" cy="0"/>
          <a:chOff x="0" y="0"/>
          <a:chExt cx="0" cy="0"/>
        </a:xfrm>
      </p:grpSpPr>
      <p:sp>
        <p:nvSpPr>
          <p:cNvPr id="164" name="Monarch caterpillar eating eggshell"/>
          <p:cNvSpPr txBox="1">
            <a:spLocks noGrp="1"/>
          </p:cNvSpPr>
          <p:nvPr>
            <p:ph type="ctrTitle"/>
          </p:nvPr>
        </p:nvSpPr>
        <p:spPr>
          <a:xfrm>
            <a:off x="1041400" y="317500"/>
            <a:ext cx="10464800" cy="3302000"/>
          </a:xfrm>
          <a:prstGeom prst="rect">
            <a:avLst/>
          </a:prstGeom>
        </p:spPr>
        <p:txBody>
          <a:bodyPr/>
          <a:lstStyle>
            <a:lvl1pPr>
              <a:defRPr>
                <a:solidFill>
                  <a:srgbClr val="000000"/>
                </a:solidFill>
              </a:defRPr>
            </a:lvl1pPr>
          </a:lstStyle>
          <a:p>
            <a:r>
              <a:rPr dirty="0"/>
              <a:t>Monarch caterpillar eating eggshell</a:t>
            </a:r>
          </a:p>
        </p:txBody>
      </p:sp>
      <p:pic>
        <p:nvPicPr>
          <p:cNvPr id="165" name="Monarch Caterpillar Eating Shell.mp4" descr="Silent video showing a monarch caterpillar eating its eggshell"/>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1274712" y="3890230"/>
            <a:ext cx="9658154" cy="5432712"/>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7" fill="hold"/>
                                        <p:tgtEl>
                                          <p:spTgt spid="16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65"/>
                </p:tgtEl>
              </p:cMediaNode>
            </p:video>
            <p:seq concurrent="1" prevAc="none" nextAc="seek">
              <p:cTn id="8" restart="whenNotActive" fill="hold" evtFilter="cancelBubble" nodeType="interactiveSeq">
                <p:stCondLst>
                  <p:cond evt="onClick" delay="0">
                    <p:tgtEl>
                      <p:spTgt spid="16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5"/>
                                        </p:tgtEl>
                                      </p:cBhvr>
                                    </p:cmd>
                                  </p:childTnLst>
                                </p:cTn>
                              </p:par>
                            </p:childTnLst>
                          </p:cTn>
                        </p:par>
                      </p:childTnLst>
                    </p:cTn>
                  </p:par>
                </p:childTnLst>
              </p:cTn>
              <p:nextCondLst>
                <p:cond evt="onClick" delay="0">
                  <p:tgtEl>
                    <p:spTgt spid="16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Caterpillar">
    <p:bg>
      <p:bgPr>
        <a:solidFill>
          <a:srgbClr val="FFFFFF"/>
        </a:solidFill>
        <a:effectLst/>
      </p:bgPr>
    </p:bg>
    <p:spTree>
      <p:nvGrpSpPr>
        <p:cNvPr id="1" name=""/>
        <p:cNvGrpSpPr/>
        <p:nvPr/>
      </p:nvGrpSpPr>
      <p:grpSpPr>
        <a:xfrm>
          <a:off x="0" y="0"/>
          <a:ext cx="0" cy="0"/>
          <a:chOff x="0" y="0"/>
          <a:chExt cx="0" cy="0"/>
        </a:xfrm>
      </p:grpSpPr>
      <p:sp>
        <p:nvSpPr>
          <p:cNvPr id="167" name="Caterpillar"/>
          <p:cNvSpPr txBox="1">
            <a:spLocks noGrp="1"/>
          </p:cNvSpPr>
          <p:nvPr>
            <p:ph type="ctrTitle"/>
          </p:nvPr>
        </p:nvSpPr>
        <p:spPr>
          <a:xfrm>
            <a:off x="3361308" y="99577"/>
            <a:ext cx="6282184" cy="2159001"/>
          </a:xfrm>
          <a:prstGeom prst="rect">
            <a:avLst/>
          </a:prstGeom>
        </p:spPr>
        <p:txBody>
          <a:bodyPr anchor="ctr"/>
          <a:lstStyle>
            <a:lvl1pPr>
              <a:defRPr>
                <a:solidFill>
                  <a:srgbClr val="000000"/>
                </a:solidFill>
                <a:latin typeface="Helvetica Light"/>
                <a:ea typeface="Helvetica Light"/>
                <a:cs typeface="Helvetica Light"/>
                <a:sym typeface="Helvetica Light"/>
              </a:defRPr>
            </a:lvl1pPr>
          </a:lstStyle>
          <a:p>
            <a:r>
              <a:rPr dirty="0"/>
              <a:t>Caterpillar</a:t>
            </a:r>
          </a:p>
        </p:txBody>
      </p:sp>
      <p:sp>
        <p:nvSpPr>
          <p:cNvPr id="168" name="When the caterpillar has become too large for its skin, it molts or sheds its skin.…"/>
          <p:cNvSpPr txBox="1">
            <a:spLocks noGrp="1"/>
          </p:cNvSpPr>
          <p:nvPr>
            <p:ph type="subTitle" sz="half" idx="1"/>
          </p:nvPr>
        </p:nvSpPr>
        <p:spPr>
          <a:xfrm>
            <a:off x="844385" y="2304658"/>
            <a:ext cx="11099801" cy="3836889"/>
          </a:xfrm>
          <a:prstGeom prst="rect">
            <a:avLst/>
          </a:prstGeom>
        </p:spPr>
        <p:txBody>
          <a:bodyPr anchor="ctr"/>
          <a:lstStyle/>
          <a:p>
            <a:pPr marL="364489" indent="-364489" algn="l" defTabSz="479044">
              <a:spcBef>
                <a:spcPts val="3400"/>
              </a:spcBef>
              <a:buSzPct val="75000"/>
              <a:buChar char="•"/>
              <a:defRPr sz="3280">
                <a:solidFill>
                  <a:srgbClr val="000000"/>
                </a:solidFill>
                <a:latin typeface="Helvetica Light"/>
                <a:ea typeface="Helvetica Light"/>
                <a:cs typeface="Helvetica Light"/>
                <a:sym typeface="Helvetica Light"/>
              </a:defRPr>
            </a:pPr>
            <a:r>
              <a:t>When the caterpillar has become too large for its skin, it molts or sheds its skin. </a:t>
            </a:r>
          </a:p>
          <a:p>
            <a:pPr marL="364489" indent="-364489" algn="l" defTabSz="479044">
              <a:spcBef>
                <a:spcPts val="3400"/>
              </a:spcBef>
              <a:buSzPct val="75000"/>
              <a:buChar char="•"/>
              <a:defRPr sz="3280">
                <a:solidFill>
                  <a:srgbClr val="000000"/>
                </a:solidFill>
                <a:latin typeface="Helvetica Light"/>
                <a:ea typeface="Helvetica Light"/>
                <a:cs typeface="Helvetica Light"/>
                <a:sym typeface="Helvetica Light"/>
              </a:defRPr>
            </a:pPr>
            <a:r>
              <a:t>The intervals between molts are called instars.</a:t>
            </a:r>
          </a:p>
          <a:p>
            <a:pPr marL="364489" indent="-364489" algn="l" defTabSz="479044">
              <a:spcBef>
                <a:spcPts val="3400"/>
              </a:spcBef>
              <a:buSzPct val="75000"/>
              <a:buChar char="•"/>
              <a:defRPr sz="3280">
                <a:solidFill>
                  <a:srgbClr val="000000"/>
                </a:solidFill>
                <a:latin typeface="Helvetica Light"/>
                <a:ea typeface="Helvetica Light"/>
                <a:cs typeface="Helvetica Light"/>
                <a:sym typeface="Helvetica Light"/>
              </a:defRPr>
            </a:pPr>
            <a:r>
              <a:t>Monarchs go through five instars.</a:t>
            </a:r>
          </a:p>
          <a:p>
            <a:pPr algn="l" defTabSz="374904">
              <a:defRPr sz="2460">
                <a:solidFill>
                  <a:srgbClr val="000000"/>
                </a:solidFill>
                <a:latin typeface="Calibri"/>
                <a:ea typeface="Calibri"/>
                <a:cs typeface="Calibri"/>
                <a:sym typeface="Calibri"/>
              </a:defRPr>
            </a:pPr>
            <a:endParaRPr/>
          </a:p>
        </p:txBody>
      </p:sp>
      <p:pic>
        <p:nvPicPr>
          <p:cNvPr id="169" name="images.jpg" descr="Monarch caterpillar on a leaf" title="Monarch caterpillar on a leaf"/>
          <p:cNvPicPr>
            <a:picLocks noChangeAspect="1"/>
          </p:cNvPicPr>
          <p:nvPr/>
        </p:nvPicPr>
        <p:blipFill>
          <a:blip r:embed="rId2"/>
          <a:stretch>
            <a:fillRect/>
          </a:stretch>
        </p:blipFill>
        <p:spPr>
          <a:xfrm>
            <a:off x="75009" y="6726611"/>
            <a:ext cx="4359824" cy="2495522"/>
          </a:xfrm>
          <a:prstGeom prst="rect">
            <a:avLst/>
          </a:prstGeom>
          <a:ln w="12700">
            <a:miter lim="400000"/>
          </a:ln>
        </p:spPr>
      </p:pic>
      <p:pic>
        <p:nvPicPr>
          <p:cNvPr id="170" name="Day6SheddingSkin_filtered.jpg" descr="Monarch caterpillar shedding its skin" title="Monarch caterpillar shedding its skin"/>
          <p:cNvPicPr>
            <a:picLocks noChangeAspect="1"/>
          </p:cNvPicPr>
          <p:nvPr/>
        </p:nvPicPr>
        <p:blipFill>
          <a:blip r:embed="rId3"/>
          <a:stretch>
            <a:fillRect/>
          </a:stretch>
        </p:blipFill>
        <p:spPr>
          <a:xfrm>
            <a:off x="4524981" y="6726611"/>
            <a:ext cx="3738609" cy="2495522"/>
          </a:xfrm>
          <a:prstGeom prst="rect">
            <a:avLst/>
          </a:prstGeom>
          <a:ln w="12700">
            <a:miter lim="400000"/>
          </a:ln>
        </p:spPr>
      </p:pic>
      <p:pic>
        <p:nvPicPr>
          <p:cNvPr id="171" name="eating_skin.jpg" descr="Monarch caterpillar eating shed skin" title="Monarch caterpillar eating shed skin"/>
          <p:cNvPicPr>
            <a:picLocks noChangeAspect="1"/>
          </p:cNvPicPr>
          <p:nvPr/>
        </p:nvPicPr>
        <p:blipFill>
          <a:blip r:embed="rId4"/>
          <a:stretch>
            <a:fillRect/>
          </a:stretch>
        </p:blipFill>
        <p:spPr>
          <a:xfrm>
            <a:off x="8502343" y="6708929"/>
            <a:ext cx="3573013" cy="2530884"/>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name="Monarch caterpillar">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00DB-BC9F-0172-5884-37AE35EEA713}"/>
              </a:ext>
            </a:extLst>
          </p:cNvPr>
          <p:cNvSpPr>
            <a:spLocks noGrp="1"/>
          </p:cNvSpPr>
          <p:nvPr>
            <p:ph type="title"/>
          </p:nvPr>
        </p:nvSpPr>
        <p:spPr>
          <a:xfrm>
            <a:off x="1270000" y="-3302000"/>
            <a:ext cx="10464800" cy="3302000"/>
          </a:xfrm>
        </p:spPr>
        <p:txBody>
          <a:bodyPr lIns="50800" tIns="50800" rIns="50800" bIns="50800" anchor="b">
            <a:normAutofit/>
          </a:bodyPr>
          <a:lstStyle/>
          <a:p>
            <a:r>
              <a:rPr lang="en-US" dirty="0"/>
              <a:t>Monarch caterpillar</a:t>
            </a:r>
          </a:p>
        </p:txBody>
      </p:sp>
      <p:sp>
        <p:nvSpPr>
          <p:cNvPr id="173" name="Monarch caterpillar…"/>
          <p:cNvSpPr txBox="1"/>
          <p:nvPr/>
        </p:nvSpPr>
        <p:spPr>
          <a:xfrm>
            <a:off x="1169162" y="687835"/>
            <a:ext cx="10336277"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8000" b="0">
                <a:solidFill>
                  <a:srgbClr val="000000"/>
                </a:solidFill>
                <a:latin typeface="+mn-lt"/>
                <a:ea typeface="+mn-ea"/>
                <a:cs typeface="+mn-cs"/>
                <a:sym typeface="Helvetica Neue Medium"/>
              </a:defRPr>
            </a:pPr>
            <a:r>
              <a:t>   Monarch caterpillar </a:t>
            </a:r>
          </a:p>
          <a:p>
            <a:pPr>
              <a:defRPr sz="8000" b="0">
                <a:solidFill>
                  <a:srgbClr val="000000"/>
                </a:solidFill>
                <a:latin typeface="+mn-lt"/>
                <a:ea typeface="+mn-ea"/>
                <a:cs typeface="+mn-cs"/>
                <a:sym typeface="Helvetica Neue Medium"/>
              </a:defRPr>
            </a:pPr>
            <a:r>
              <a:t>sheds its skin</a:t>
            </a:r>
          </a:p>
        </p:txBody>
      </p:sp>
      <p:pic>
        <p:nvPicPr>
          <p:cNvPr id="174" name="caterpillar shedding.mp4" descr="Silent video showing a monarch caterpillar shedding its skin"/>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1487653" y="3434594"/>
            <a:ext cx="10363187" cy="5829293"/>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09" fill="hold"/>
                                        <p:tgtEl>
                                          <p:spTgt spid="17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74"/>
                </p:tgtEl>
              </p:cMediaNode>
            </p:video>
            <p:seq concurrent="1" prevAc="none" nextAc="seek">
              <p:cTn id="8" restart="whenNotActive" fill="hold" evtFilter="cancelBubble" nodeType="interactiveSeq">
                <p:stCondLst>
                  <p:cond evt="onClick" delay="0">
                    <p:tgtEl>
                      <p:spTgt spid="17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4"/>
                                        </p:tgtEl>
                                      </p:cBhvr>
                                    </p:cmd>
                                  </p:childTnLst>
                                </p:cTn>
                              </p:par>
                            </p:childTnLst>
                          </p:cTn>
                        </p:par>
                      </p:childTnLst>
                    </p:cTn>
                  </p:par>
                </p:childTnLst>
              </p:cTn>
              <p:nextCondLst>
                <p:cond evt="onClick" delay="0">
                  <p:tgtEl>
                    <p:spTgt spid="17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Chrysalis">
    <p:spTree>
      <p:nvGrpSpPr>
        <p:cNvPr id="1" name=""/>
        <p:cNvGrpSpPr/>
        <p:nvPr/>
      </p:nvGrpSpPr>
      <p:grpSpPr>
        <a:xfrm>
          <a:off x="0" y="0"/>
          <a:ext cx="0" cy="0"/>
          <a:chOff x="0" y="0"/>
          <a:chExt cx="0" cy="0"/>
        </a:xfrm>
      </p:grpSpPr>
      <p:sp>
        <p:nvSpPr>
          <p:cNvPr id="176" name="Chrysalis"/>
          <p:cNvSpPr txBox="1">
            <a:spLocks noGrp="1"/>
          </p:cNvSpPr>
          <p:nvPr>
            <p:ph type="title"/>
          </p:nvPr>
        </p:nvSpPr>
        <p:spPr>
          <a:xfrm>
            <a:off x="4581475" y="444500"/>
            <a:ext cx="4562525" cy="1863676"/>
          </a:xfrm>
          <a:prstGeom prst="rect">
            <a:avLst/>
          </a:prstGeom>
        </p:spPr>
        <p:txBody>
          <a:bodyPr/>
          <a:lstStyle/>
          <a:p>
            <a:r>
              <a:rPr dirty="0"/>
              <a:t>Chrysalis</a:t>
            </a:r>
          </a:p>
        </p:txBody>
      </p:sp>
      <p:sp>
        <p:nvSpPr>
          <p:cNvPr id="177" name="Caterpillar turns into a J shape and takes about a day for it to turn into a chrysalis."/>
          <p:cNvSpPr txBox="1">
            <a:spLocks noGrp="1"/>
          </p:cNvSpPr>
          <p:nvPr>
            <p:ph type="body" sz="half" idx="1"/>
          </p:nvPr>
        </p:nvSpPr>
        <p:spPr>
          <a:xfrm>
            <a:off x="1062875" y="1969066"/>
            <a:ext cx="11099801" cy="3288966"/>
          </a:xfrm>
          <a:prstGeom prst="rect">
            <a:avLst/>
          </a:prstGeom>
        </p:spPr>
        <p:txBody>
          <a:bodyPr/>
          <a:lstStyle/>
          <a:p>
            <a:r>
              <a:t>Caterpillar turns into a J shape and takes about a day for it to turn into a chrysalis.</a:t>
            </a:r>
          </a:p>
        </p:txBody>
      </p:sp>
      <p:pic>
        <p:nvPicPr>
          <p:cNvPr id="178" name="images-4.jpg" descr="Monarch caterpillar hanging in a J shape" title="Monarch caterpillar hanging in a J shape"/>
          <p:cNvPicPr>
            <a:picLocks noChangeAspect="1"/>
          </p:cNvPicPr>
          <p:nvPr/>
        </p:nvPicPr>
        <p:blipFill>
          <a:blip r:embed="rId2"/>
          <a:stretch>
            <a:fillRect/>
          </a:stretch>
        </p:blipFill>
        <p:spPr>
          <a:xfrm>
            <a:off x="197415" y="5276205"/>
            <a:ext cx="4939079" cy="3835049"/>
          </a:xfrm>
          <a:prstGeom prst="rect">
            <a:avLst/>
          </a:prstGeom>
          <a:ln w="12700">
            <a:miter lim="400000"/>
          </a:ln>
        </p:spPr>
      </p:pic>
      <p:pic>
        <p:nvPicPr>
          <p:cNvPr id="179" name="images-6.jpg" descr="Green monarch chrysalis" title="Green monarch chrysalis"/>
          <p:cNvPicPr>
            <a:picLocks noChangeAspect="1"/>
          </p:cNvPicPr>
          <p:nvPr/>
        </p:nvPicPr>
        <p:blipFill>
          <a:blip r:embed="rId3"/>
          <a:stretch>
            <a:fillRect/>
          </a:stretch>
        </p:blipFill>
        <p:spPr>
          <a:xfrm>
            <a:off x="10283059" y="5276205"/>
            <a:ext cx="2454432" cy="3835049"/>
          </a:xfrm>
          <a:prstGeom prst="rect">
            <a:avLst/>
          </a:prstGeom>
          <a:ln w="12700">
            <a:miter lim="400000"/>
          </a:ln>
        </p:spPr>
      </p:pic>
      <p:pic>
        <p:nvPicPr>
          <p:cNvPr id="180" name="images-9.jpg" descr="Monarch chrysalis close-up" title="Monarch chrysalis close-up"/>
          <p:cNvPicPr>
            <a:picLocks noChangeAspect="1"/>
          </p:cNvPicPr>
          <p:nvPr/>
        </p:nvPicPr>
        <p:blipFill>
          <a:blip r:embed="rId4"/>
          <a:stretch>
            <a:fillRect/>
          </a:stretch>
        </p:blipFill>
        <p:spPr>
          <a:xfrm>
            <a:off x="5326164" y="5267770"/>
            <a:ext cx="4767225" cy="3851918"/>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name="Chrysalis caterpillar">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2A9F-553C-DB89-6AC9-2C13A4BE8BB4}"/>
              </a:ext>
            </a:extLst>
          </p:cNvPr>
          <p:cNvSpPr>
            <a:spLocks noGrp="1"/>
          </p:cNvSpPr>
          <p:nvPr>
            <p:ph type="title"/>
          </p:nvPr>
        </p:nvSpPr>
        <p:spPr>
          <a:xfrm>
            <a:off x="1270000" y="-3302000"/>
            <a:ext cx="10464800" cy="3302000"/>
          </a:xfrm>
        </p:spPr>
        <p:txBody>
          <a:bodyPr lIns="50800" tIns="50800" rIns="50800" bIns="50800" anchor="b">
            <a:normAutofit/>
          </a:bodyPr>
          <a:lstStyle/>
          <a:p>
            <a:r>
              <a:rPr lang="en-US" dirty="0"/>
              <a:t>Chrysalis caterpillar</a:t>
            </a:r>
          </a:p>
        </p:txBody>
      </p:sp>
      <p:sp>
        <p:nvSpPr>
          <p:cNvPr id="182" name="Monarch caterpillar turns into chrysalis"/>
          <p:cNvSpPr txBox="1"/>
          <p:nvPr/>
        </p:nvSpPr>
        <p:spPr>
          <a:xfrm>
            <a:off x="412749" y="319535"/>
            <a:ext cx="12179301"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000" b="0">
                <a:solidFill>
                  <a:srgbClr val="000000"/>
                </a:solidFill>
                <a:latin typeface="+mn-lt"/>
                <a:ea typeface="+mn-ea"/>
                <a:cs typeface="+mn-cs"/>
                <a:sym typeface="Helvetica Neue Medium"/>
              </a:defRPr>
            </a:lvl1pPr>
          </a:lstStyle>
          <a:p>
            <a:r>
              <a:t>Monarch caterpillar turns into chrysalis </a:t>
            </a:r>
          </a:p>
        </p:txBody>
      </p:sp>
      <p:pic>
        <p:nvPicPr>
          <p:cNvPr id="183" name="caterpillar turning chrysalis.mp4" descr="Silent video showing a monarch caterpillar becoming a chrysalis"/>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425598" y="2914227"/>
            <a:ext cx="11824452" cy="6651255"/>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75" fill="hold"/>
                                        <p:tgtEl>
                                          <p:spTgt spid="18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83"/>
                </p:tgtEl>
              </p:cMediaNode>
            </p:video>
            <p:seq concurrent="1" prevAc="none" nextAc="seek">
              <p:cTn id="8" restart="whenNotActive" fill="hold" evtFilter="cancelBubble" nodeType="interactiveSeq">
                <p:stCondLst>
                  <p:cond evt="onClick" delay="0">
                    <p:tgtEl>
                      <p:spTgt spid="18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3"/>
                                        </p:tgtEl>
                                      </p:cBhvr>
                                    </p:cmd>
                                  </p:childTnLst>
                                </p:cTn>
                              </p:par>
                            </p:childTnLst>
                          </p:cTn>
                        </p:par>
                      </p:childTnLst>
                    </p:cTn>
                  </p:par>
                </p:childTnLst>
              </p:cTn>
              <p:nextCondLst>
                <p:cond evt="onClick" delay="0">
                  <p:tgtEl>
                    <p:spTgt spid="18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Monarch butterfly">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61066-FD98-2C82-A840-E1957F366247}"/>
              </a:ext>
            </a:extLst>
          </p:cNvPr>
          <p:cNvSpPr>
            <a:spLocks noGrp="1"/>
          </p:cNvSpPr>
          <p:nvPr>
            <p:ph type="title"/>
          </p:nvPr>
        </p:nvSpPr>
        <p:spPr>
          <a:xfrm>
            <a:off x="1270000" y="-3302000"/>
            <a:ext cx="10464800" cy="3302000"/>
          </a:xfrm>
        </p:spPr>
        <p:txBody>
          <a:bodyPr lIns="50800" tIns="50800" rIns="50800" bIns="50800" anchor="b">
            <a:normAutofit/>
          </a:bodyPr>
          <a:lstStyle/>
          <a:p>
            <a:r>
              <a:rPr lang="en-US" dirty="0"/>
              <a:t>Monarch butterfly</a:t>
            </a:r>
          </a:p>
        </p:txBody>
      </p:sp>
      <p:sp>
        <p:nvSpPr>
          <p:cNvPr id="185" name="2 weeks later…"/>
          <p:cNvSpPr txBox="1"/>
          <p:nvPr/>
        </p:nvSpPr>
        <p:spPr>
          <a:xfrm>
            <a:off x="-117787" y="268323"/>
            <a:ext cx="6041358" cy="80985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defRPr sz="4000" b="0">
                <a:solidFill>
                  <a:srgbClr val="000000"/>
                </a:solidFill>
                <a:latin typeface="+mn-lt"/>
                <a:ea typeface="+mn-ea"/>
                <a:cs typeface="+mn-cs"/>
                <a:sym typeface="Helvetica Neue Medium"/>
              </a:defRPr>
            </a:pPr>
            <a:r>
              <a:t>2 weeks later</a:t>
            </a:r>
          </a:p>
          <a:p>
            <a:pPr>
              <a:defRPr sz="4000" b="0">
                <a:solidFill>
                  <a:srgbClr val="000000"/>
                </a:solidFill>
                <a:latin typeface="+mn-lt"/>
                <a:ea typeface="+mn-ea"/>
                <a:cs typeface="+mn-cs"/>
                <a:sym typeface="Helvetica Neue Medium"/>
              </a:defRPr>
            </a:pPr>
            <a:r>
              <a:t>Chrysalis turns black with orange</a:t>
            </a:r>
          </a:p>
          <a:p>
            <a:pPr>
              <a:defRPr sz="8000" b="0">
                <a:solidFill>
                  <a:srgbClr val="000000"/>
                </a:solidFill>
                <a:latin typeface="+mn-lt"/>
                <a:ea typeface="+mn-ea"/>
                <a:cs typeface="+mn-cs"/>
                <a:sym typeface="Helvetica Neue Medium"/>
              </a:defRPr>
            </a:pPr>
            <a:endParaRPr/>
          </a:p>
          <a:p>
            <a:pPr>
              <a:defRPr sz="8000" b="0">
                <a:solidFill>
                  <a:srgbClr val="000000"/>
                </a:solidFill>
                <a:latin typeface="+mn-lt"/>
                <a:ea typeface="+mn-ea"/>
                <a:cs typeface="+mn-cs"/>
                <a:sym typeface="Helvetica Neue Medium"/>
              </a:defRPr>
            </a:pPr>
            <a:r>
              <a:t>Monarch butterfly coming out of chrysalis </a:t>
            </a:r>
          </a:p>
        </p:txBody>
      </p:sp>
      <p:pic>
        <p:nvPicPr>
          <p:cNvPr id="186" name="monarch came out from chrysalis 2.mov" descr="Silent video showing a monarch butterfly emerging from a chrysalis"/>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6285953" y="0"/>
            <a:ext cx="5486401" cy="975360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34" fill="hold"/>
                                        <p:tgtEl>
                                          <p:spTgt spid="18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86"/>
                </p:tgtEl>
              </p:cMediaNode>
            </p:video>
            <p:seq concurrent="1" prevAc="none" nextAc="seek">
              <p:cTn id="8" restart="whenNotActive" fill="hold" evtFilter="cancelBubble" nodeType="interactiveSeq">
                <p:stCondLst>
                  <p:cond evt="onClick" delay="0">
                    <p:tgtEl>
                      <p:spTgt spid="18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6"/>
                                        </p:tgtEl>
                                      </p:cBhvr>
                                    </p:cmd>
                                  </p:childTnLst>
                                </p:cTn>
                              </p:par>
                            </p:childTnLst>
                          </p:cTn>
                        </p:par>
                      </p:childTnLst>
                    </p:cTn>
                  </p:par>
                </p:childTnLst>
              </p:cTn>
              <p:nextCondLst>
                <p:cond evt="onClick" delay="0">
                  <p:tgtEl>
                    <p:spTgt spid="186"/>
                  </p:tgtEl>
                </p:cond>
              </p:nextCondLst>
            </p:seq>
          </p:childTnLst>
        </p:cTn>
      </p:par>
    </p:tnLst>
  </p:timing>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TotalTime>
  <Words>596</Words>
  <Application>Microsoft Office PowerPoint</Application>
  <PresentationFormat>Custom</PresentationFormat>
  <Paragraphs>62</Paragraphs>
  <Slides>18</Slides>
  <Notes>1</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Helvetica Light</vt:lpstr>
      <vt:lpstr>Helvetica Neue</vt:lpstr>
      <vt:lpstr>Helvetica Neue Light</vt:lpstr>
      <vt:lpstr>Helvetica Neue Medium</vt:lpstr>
      <vt:lpstr>Black</vt:lpstr>
      <vt:lpstr>Monarch Butterfly Project</vt:lpstr>
      <vt:lpstr>Life Cycle</vt:lpstr>
      <vt:lpstr>Monarch Eggs</vt:lpstr>
      <vt:lpstr>Monarch caterpillar eating eggshell</vt:lpstr>
      <vt:lpstr>Caterpillar</vt:lpstr>
      <vt:lpstr>Monarch caterpillar</vt:lpstr>
      <vt:lpstr>Chrysalis</vt:lpstr>
      <vt:lpstr>Chrysalis caterpillar</vt:lpstr>
      <vt:lpstr>Monarch butterfly</vt:lpstr>
      <vt:lpstr>Lots of them</vt:lpstr>
      <vt:lpstr>Migration </vt:lpstr>
      <vt:lpstr>Butterfly </vt:lpstr>
      <vt:lpstr>Monarch vs Viceroy</vt:lpstr>
      <vt:lpstr>Save Monarchs</vt:lpstr>
      <vt:lpstr>Monarch Watch</vt:lpstr>
      <vt:lpstr>References</vt:lpstr>
      <vt:lpstr>Butterfly in garden</vt:lpstr>
      <vt:lpstr>How to catch a monarch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Monarch Butterfly Project</dc:title>
  <dc:subject>Accessible presentation about monarch butterflies</dc:subject>
  <dc:description>Accessible and compressed PowerPoint presentation about the monarch butterfly life cycle, migration, identification, and conservation.</dc:description>
  <cp:lastModifiedBy>Bracciano, Cindy Ann</cp:lastModifiedBy>
  <cp:revision>4</cp:revision>
  <dcterms:modified xsi:type="dcterms:W3CDTF">2026-07-07T15:27:28Z</dcterms:modified>
</cp:coreProperties>
</file>